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310" r:id="rId7"/>
    <p:sldId id="311" r:id="rId8"/>
    <p:sldId id="312" r:id="rId9"/>
    <p:sldId id="313" r:id="rId10"/>
    <p:sldId id="314" r:id="rId11"/>
    <p:sldId id="308" r:id="rId12"/>
    <p:sldId id="272" r:id="rId13"/>
    <p:sldId id="317" r:id="rId14"/>
    <p:sldId id="270" r:id="rId15"/>
    <p:sldId id="318" r:id="rId16"/>
    <p:sldId id="315" r:id="rId17"/>
    <p:sldId id="316" r:id="rId18"/>
    <p:sldId id="274" r:id="rId19"/>
    <p:sldId id="319" r:id="rId20"/>
    <p:sldId id="276" r:id="rId21"/>
    <p:sldId id="320" r:id="rId22"/>
    <p:sldId id="278" r:id="rId23"/>
    <p:sldId id="321" r:id="rId24"/>
    <p:sldId id="280" r:id="rId25"/>
    <p:sldId id="32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A37EC-9BF9-4E47-A8A5-F1F7A9FAE82C}" type="datetimeFigureOut">
              <a:rPr lang="en-CA" smtClean="0"/>
              <a:t>29/03/2013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6511E-EAA0-43B4-8A3B-1B9E39F6026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15728-1F0B-4AEE-9D9B-81185F93926F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AE6F-D897-4417-B2BA-4F586EE482AC}" type="datetimeFigureOut">
              <a:rPr lang="en-CA" smtClean="0"/>
              <a:t>29/03/2013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D0F5-C580-4644-A474-0B0AD6424F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AE6F-D897-4417-B2BA-4F586EE482AC}" type="datetimeFigureOut">
              <a:rPr lang="en-CA" smtClean="0"/>
              <a:t>29/03/2013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D0F5-C580-4644-A474-0B0AD6424F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AE6F-D897-4417-B2BA-4F586EE482AC}" type="datetimeFigureOut">
              <a:rPr lang="en-CA" smtClean="0"/>
              <a:t>29/03/2013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D0F5-C580-4644-A474-0B0AD6424F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AE6F-D897-4417-B2BA-4F586EE482AC}" type="datetimeFigureOut">
              <a:rPr lang="en-CA" smtClean="0"/>
              <a:t>29/03/2013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D0F5-C580-4644-A474-0B0AD6424F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AE6F-D897-4417-B2BA-4F586EE482AC}" type="datetimeFigureOut">
              <a:rPr lang="en-CA" smtClean="0"/>
              <a:t>29/03/2013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D0F5-C580-4644-A474-0B0AD6424F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AE6F-D897-4417-B2BA-4F586EE482AC}" type="datetimeFigureOut">
              <a:rPr lang="en-CA" smtClean="0"/>
              <a:t>29/03/2013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D0F5-C580-4644-A474-0B0AD6424F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AE6F-D897-4417-B2BA-4F586EE482AC}" type="datetimeFigureOut">
              <a:rPr lang="en-CA" smtClean="0"/>
              <a:t>29/03/2013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D0F5-C580-4644-A474-0B0AD6424F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AE6F-D897-4417-B2BA-4F586EE482AC}" type="datetimeFigureOut">
              <a:rPr lang="en-CA" smtClean="0"/>
              <a:t>29/03/2013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D0F5-C580-4644-A474-0B0AD6424F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AE6F-D897-4417-B2BA-4F586EE482AC}" type="datetimeFigureOut">
              <a:rPr lang="en-CA" smtClean="0"/>
              <a:t>29/03/2013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D0F5-C580-4644-A474-0B0AD6424F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AE6F-D897-4417-B2BA-4F586EE482AC}" type="datetimeFigureOut">
              <a:rPr lang="en-CA" smtClean="0"/>
              <a:t>29/03/2013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D0F5-C580-4644-A474-0B0AD6424F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AE6F-D897-4417-B2BA-4F586EE482AC}" type="datetimeFigureOut">
              <a:rPr lang="en-CA" smtClean="0"/>
              <a:t>29/03/2013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D0F5-C580-4644-A474-0B0AD6424F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4AE6F-D897-4417-B2BA-4F586EE482AC}" type="datetimeFigureOut">
              <a:rPr lang="en-CA" smtClean="0"/>
              <a:t>29/03/2013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BD0F5-C580-4644-A474-0B0AD6424F5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Volume Flyswatter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143000"/>
          </a:xfrm>
        </p:spPr>
        <p:txBody>
          <a:bodyPr/>
          <a:lstStyle/>
          <a:p>
            <a:pPr eaLnBrk="1" hangingPunct="1"/>
            <a:r>
              <a:rPr lang="en-CA" sz="3200" dirty="0" smtClean="0"/>
              <a:t>What is this shape called?</a:t>
            </a: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0390-CACE-4D6D-88C7-839C2F27006F}" type="slidenum">
              <a:rPr lang="en-CA" smtClean="0"/>
              <a:pPr>
                <a:defRPr/>
              </a:pPr>
              <a:t>10</a:t>
            </a:fld>
            <a:endParaRPr lang="en-CA" dirty="0"/>
          </a:p>
        </p:txBody>
      </p:sp>
      <p:pic>
        <p:nvPicPr>
          <p:cNvPr id="52226" name="Picture 2" descr="http://www.narragansett.k12.ri.us/resources/necap%20support/gle_support/Math/resources_geometry/images/tri_pris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789040"/>
            <a:ext cx="2880320" cy="2614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611560" y="5661248"/>
            <a:ext cx="164306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square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467544" y="3140968"/>
            <a:ext cx="136815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Cube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6300192" y="5733256"/>
            <a:ext cx="2530549" cy="5240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Trapezoid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395536" y="4221088"/>
            <a:ext cx="176882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Cylinder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3275856" y="5715000"/>
            <a:ext cx="215339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Rhombus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3286125"/>
            <a:ext cx="2664296" cy="52322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dirty="0" smtClean="0"/>
              <a:t>Triangular Prism</a:t>
            </a:r>
            <a:endParaRPr lang="en-CA" sz="2800" dirty="0"/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4139952" y="4149080"/>
            <a:ext cx="215681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Circle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6732240" y="4509120"/>
            <a:ext cx="194421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Triangle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6D456-FAEE-4E7E-A1ED-BC03DE7FA910}" type="slidenum">
              <a:rPr lang="en-CA"/>
              <a:pPr>
                <a:defRPr/>
              </a:pPr>
              <a:t>11</a:t>
            </a:fld>
            <a:endParaRPr lang="en-CA" dirty="0"/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2555776" y="3212976"/>
            <a:ext cx="2952328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Rectangular Prism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2195736" y="4869160"/>
            <a:ext cx="236029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Rectangle</a:t>
            </a:r>
            <a:endParaRPr lang="en-CA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143000"/>
          </a:xfrm>
        </p:spPr>
        <p:txBody>
          <a:bodyPr/>
          <a:lstStyle/>
          <a:p>
            <a:pPr eaLnBrk="1" hangingPunct="1"/>
            <a:r>
              <a:rPr lang="en-CA" sz="3200" dirty="0" smtClean="0"/>
              <a:t>What is the volume of a triangular prism with base area 15 cm</a:t>
            </a:r>
            <a:r>
              <a:rPr lang="en-CA" sz="3200" baseline="30000" dirty="0" smtClean="0"/>
              <a:t>2</a:t>
            </a:r>
            <a:r>
              <a:rPr lang="en-CA" sz="3200" dirty="0" smtClean="0"/>
              <a:t> and height 3 cm?</a:t>
            </a: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0390-CACE-4D6D-88C7-839C2F27006F}" type="slidenum">
              <a:rPr lang="en-CA" smtClean="0"/>
              <a:pPr>
                <a:defRPr/>
              </a:pPr>
              <a:t>12</a:t>
            </a:fld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323528" y="5949280"/>
            <a:ext cx="164306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45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979712" y="3429000"/>
            <a:ext cx="181161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 675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6084168" y="4221088"/>
            <a:ext cx="2818581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45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323528" y="4221088"/>
            <a:ext cx="18002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450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3203848" y="6165304"/>
            <a:ext cx="237626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675</a:t>
            </a:r>
            <a:r>
              <a:rPr lang="en-CA" sz="2800" dirty="0" smtClean="0">
                <a:latin typeface="Calibri" pitchFamily="34" charset="0"/>
              </a:rPr>
              <a:t>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3284984"/>
            <a:ext cx="2160240" cy="52436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800" dirty="0" smtClean="0">
                <a:latin typeface="Calibri" pitchFamily="34" charset="0"/>
              </a:rPr>
              <a:t>45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3347864" y="4509120"/>
            <a:ext cx="215681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675</a:t>
            </a:r>
            <a:r>
              <a:rPr lang="en-CA" sz="2800" dirty="0" smtClean="0">
                <a:latin typeface="Calibri" pitchFamily="34" charset="0"/>
              </a:rPr>
              <a:t> 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5580112" y="5301208"/>
            <a:ext cx="327585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45 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6D456-FAEE-4E7E-A1ED-BC03DE7FA910}" type="slidenum">
              <a:rPr lang="en-CA"/>
              <a:pPr>
                <a:defRPr/>
              </a:pPr>
              <a:t>13</a:t>
            </a:fld>
            <a:endParaRPr lang="en-CA" dirty="0"/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3995936" y="3573016"/>
            <a:ext cx="157333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45</a:t>
            </a:r>
            <a:r>
              <a:rPr lang="en-CA" sz="2800" dirty="0" smtClean="0">
                <a:latin typeface="Calibri" pitchFamily="34" charset="0"/>
              </a:rPr>
              <a:t>0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971600" y="5157192"/>
            <a:ext cx="236029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45</a:t>
            </a:r>
            <a:r>
              <a:rPr lang="en-CA" sz="2800" dirty="0" smtClean="0">
                <a:latin typeface="Calibri" pitchFamily="34" charset="0"/>
              </a:rPr>
              <a:t>0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868214"/>
          </a:xfrm>
        </p:spPr>
        <p:txBody>
          <a:bodyPr>
            <a:normAutofit/>
          </a:bodyPr>
          <a:lstStyle/>
          <a:p>
            <a:pPr eaLnBrk="1" hangingPunct="1"/>
            <a:r>
              <a:rPr lang="en-CA" sz="3200" dirty="0" smtClean="0"/>
              <a:t>What is the volume of a triangular prism with triangle heigh</a:t>
            </a:r>
            <a:r>
              <a:rPr lang="en-CA" sz="3200" dirty="0" smtClean="0"/>
              <a:t>t 5 mm, triangle base 4 mm and prism height 6 mm?</a:t>
            </a: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0390-CACE-4D6D-88C7-839C2F27006F}" type="slidenum">
              <a:rPr lang="en-CA" smtClean="0"/>
              <a:pPr>
                <a:defRPr/>
              </a:pPr>
              <a:t>14</a:t>
            </a:fld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323528" y="5949280"/>
            <a:ext cx="164306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60</a:t>
            </a:r>
            <a:r>
              <a:rPr lang="en-CA" sz="2800" dirty="0" smtClean="0">
                <a:latin typeface="Calibri" pitchFamily="34" charset="0"/>
              </a:rPr>
              <a:t>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979712" y="3429000"/>
            <a:ext cx="181161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 120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6084168" y="4221088"/>
            <a:ext cx="2818581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60</a:t>
            </a:r>
            <a:r>
              <a:rPr lang="en-CA" sz="2800" dirty="0" smtClean="0">
                <a:latin typeface="Calibri" pitchFamily="34" charset="0"/>
              </a:rPr>
              <a:t>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323528" y="4221088"/>
            <a:ext cx="18002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120</a:t>
            </a:r>
            <a:r>
              <a:rPr lang="en-CA" sz="2800" dirty="0" smtClean="0">
                <a:latin typeface="Calibri" pitchFamily="34" charset="0"/>
              </a:rPr>
              <a:t>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3203848" y="6165304"/>
            <a:ext cx="237626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60 mm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3284984"/>
            <a:ext cx="2160240" cy="52436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800" dirty="0" smtClean="0">
                <a:latin typeface="Calibri" pitchFamily="34" charset="0"/>
              </a:rPr>
              <a:t>60 mm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3347864" y="4509120"/>
            <a:ext cx="215681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120 mm</a:t>
            </a:r>
            <a:r>
              <a:rPr lang="en-CA" sz="2800" baseline="30000" dirty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5580112" y="5301208"/>
            <a:ext cx="327585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60</a:t>
            </a:r>
            <a:r>
              <a:rPr lang="en-CA" sz="2800" dirty="0" smtClean="0">
                <a:latin typeface="Calibri" pitchFamily="34" charset="0"/>
              </a:rPr>
              <a:t> 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6D456-FAEE-4E7E-A1ED-BC03DE7FA910}" type="slidenum">
              <a:rPr lang="en-CA"/>
              <a:pPr>
                <a:defRPr/>
              </a:pPr>
              <a:t>15</a:t>
            </a:fld>
            <a:endParaRPr lang="en-CA" dirty="0"/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3995936" y="3573016"/>
            <a:ext cx="157333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120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971600" y="5157192"/>
            <a:ext cx="236029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120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143000"/>
          </a:xfrm>
        </p:spPr>
        <p:txBody>
          <a:bodyPr/>
          <a:lstStyle/>
          <a:p>
            <a:pPr eaLnBrk="1" hangingPunct="1"/>
            <a:r>
              <a:rPr lang="en-CA" sz="3200" dirty="0" smtClean="0"/>
              <a:t>What is this shape called?</a:t>
            </a: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0390-CACE-4D6D-88C7-839C2F27006F}" type="slidenum">
              <a:rPr lang="en-CA" smtClean="0"/>
              <a:pPr>
                <a:defRPr/>
              </a:pPr>
              <a:t>16</a:t>
            </a:fld>
            <a:endParaRPr lang="en-CA" dirty="0"/>
          </a:p>
        </p:txBody>
      </p:sp>
      <p:sp>
        <p:nvSpPr>
          <p:cNvPr id="5" name="Can 4"/>
          <p:cNvSpPr/>
          <p:nvPr/>
        </p:nvSpPr>
        <p:spPr>
          <a:xfrm>
            <a:off x="3491880" y="4221088"/>
            <a:ext cx="1728192" cy="21602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611560" y="5661248"/>
            <a:ext cx="164306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square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467544" y="3140968"/>
            <a:ext cx="136815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Cube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6300192" y="5733256"/>
            <a:ext cx="2530549" cy="5240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Trapezoid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395536" y="4221088"/>
            <a:ext cx="176882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Cylinder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3275856" y="5715000"/>
            <a:ext cx="215339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Rhombus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3286125"/>
            <a:ext cx="2664296" cy="52322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dirty="0" smtClean="0"/>
              <a:t>Triangular Prism</a:t>
            </a:r>
            <a:endParaRPr lang="en-CA" sz="2800" dirty="0"/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4139952" y="4149080"/>
            <a:ext cx="215681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Circle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6732240" y="4509120"/>
            <a:ext cx="194421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Triangle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6D456-FAEE-4E7E-A1ED-BC03DE7FA910}" type="slidenum">
              <a:rPr lang="en-CA"/>
              <a:pPr>
                <a:defRPr/>
              </a:pPr>
              <a:t>17</a:t>
            </a:fld>
            <a:endParaRPr lang="en-CA" dirty="0"/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2555776" y="3212976"/>
            <a:ext cx="2952328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Rectangular Prism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2195736" y="4869160"/>
            <a:ext cx="236029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Rectangle</a:t>
            </a:r>
            <a:endParaRPr lang="en-CA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143000"/>
          </a:xfrm>
        </p:spPr>
        <p:txBody>
          <a:bodyPr/>
          <a:lstStyle/>
          <a:p>
            <a:r>
              <a:rPr lang="en-CA" sz="3200" dirty="0" smtClean="0"/>
              <a:t>What is the volume of a cylinder with radius 2 cm and height 10 cm?</a:t>
            </a: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0390-CACE-4D6D-88C7-839C2F27006F}" type="slidenum">
              <a:rPr lang="en-CA" smtClean="0"/>
              <a:pPr>
                <a:defRPr/>
              </a:pPr>
              <a:t>18</a:t>
            </a:fld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323528" y="5949280"/>
            <a:ext cx="164306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62.8</a:t>
            </a:r>
            <a:r>
              <a:rPr lang="en-CA" sz="2800" dirty="0" smtClean="0">
                <a:latin typeface="Calibri" pitchFamily="34" charset="0"/>
              </a:rPr>
              <a:t>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979712" y="3429000"/>
            <a:ext cx="181161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 62.8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6084168" y="4221088"/>
            <a:ext cx="2818581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31.4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323528" y="4221088"/>
            <a:ext cx="18002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31.4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3203848" y="6165304"/>
            <a:ext cx="237626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31.4</a:t>
            </a:r>
            <a:r>
              <a:rPr lang="en-CA" sz="2800" dirty="0" smtClean="0">
                <a:latin typeface="Calibri" pitchFamily="34" charset="0"/>
              </a:rPr>
              <a:t> mm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3284984"/>
            <a:ext cx="2160240" cy="52436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800" dirty="0" smtClean="0">
                <a:latin typeface="Calibri" pitchFamily="34" charset="0"/>
              </a:rPr>
              <a:t>62.8 mm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3347864" y="4509120"/>
            <a:ext cx="215681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latin typeface="Calibri" pitchFamily="34" charset="0"/>
              </a:rPr>
              <a:t>3</a:t>
            </a:r>
            <a:r>
              <a:rPr lang="en-CA" sz="2800" dirty="0" smtClean="0">
                <a:latin typeface="Calibri" pitchFamily="34" charset="0"/>
              </a:rPr>
              <a:t>1.4</a:t>
            </a:r>
            <a:r>
              <a:rPr lang="en-CA" sz="2800" dirty="0" smtClean="0">
                <a:latin typeface="Calibri" pitchFamily="34" charset="0"/>
              </a:rPr>
              <a:t> mm</a:t>
            </a:r>
            <a:r>
              <a:rPr lang="en-CA" sz="2800" baseline="30000" dirty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5580112" y="5301208"/>
            <a:ext cx="327585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62.8</a:t>
            </a:r>
            <a:r>
              <a:rPr lang="en-CA" sz="2800" dirty="0" smtClean="0">
                <a:latin typeface="Calibri" pitchFamily="34" charset="0"/>
              </a:rPr>
              <a:t> 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6D456-FAEE-4E7E-A1ED-BC03DE7FA910}" type="slidenum">
              <a:rPr lang="en-CA"/>
              <a:pPr>
                <a:defRPr/>
              </a:pPr>
              <a:t>19</a:t>
            </a:fld>
            <a:endParaRPr lang="en-CA" dirty="0"/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3995936" y="3573016"/>
            <a:ext cx="157333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31.4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971600" y="5157192"/>
            <a:ext cx="194421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62.8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143000"/>
          </a:xfrm>
        </p:spPr>
        <p:txBody>
          <a:bodyPr/>
          <a:lstStyle/>
          <a:p>
            <a:pPr eaLnBrk="1" hangingPunct="1"/>
            <a:r>
              <a:rPr lang="en-CA" sz="3200" dirty="0" smtClean="0"/>
              <a:t>What is three plus four?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0390-CACE-4D6D-88C7-839C2F27006F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sz="3200" dirty="0" smtClean="0"/>
              <a:t>What is the volume of a cylinder with diameter 5 cm and height 7 cm (rounded to 1 decimal place)?</a:t>
            </a: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0390-CACE-4D6D-88C7-839C2F27006F}" type="slidenum">
              <a:rPr lang="en-CA" smtClean="0"/>
              <a:pPr>
                <a:defRPr/>
              </a:pPr>
              <a:t>20</a:t>
            </a:fld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323528" y="5949280"/>
            <a:ext cx="164306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549.5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979712" y="3429000"/>
            <a:ext cx="181161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 137.4 cm</a:t>
            </a:r>
            <a:r>
              <a:rPr lang="en-CA" sz="2800" baseline="30000" dirty="0" smtClean="0">
                <a:latin typeface="Calibri" pitchFamily="34" charset="0"/>
              </a:rPr>
              <a:t>2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6084168" y="4221088"/>
            <a:ext cx="2818581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109.9</a:t>
            </a:r>
            <a:r>
              <a:rPr lang="en-CA" sz="2800" dirty="0" smtClean="0">
                <a:latin typeface="Calibri" pitchFamily="34" charset="0"/>
              </a:rPr>
              <a:t>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323528" y="4221088"/>
            <a:ext cx="18002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549.5</a:t>
            </a:r>
            <a:r>
              <a:rPr lang="en-CA" sz="2800" dirty="0" smtClean="0">
                <a:latin typeface="Calibri" pitchFamily="34" charset="0"/>
              </a:rPr>
              <a:t>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3203848" y="6165304"/>
            <a:ext cx="237626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137.4 </a:t>
            </a:r>
            <a:r>
              <a:rPr lang="en-CA" sz="2800" dirty="0" smtClean="0">
                <a:latin typeface="Calibri" pitchFamily="34" charset="0"/>
              </a:rPr>
              <a:t>c</a:t>
            </a:r>
            <a:r>
              <a:rPr lang="en-CA" sz="2800" dirty="0" smtClean="0">
                <a:latin typeface="Calibri" pitchFamily="34" charset="0"/>
              </a:rPr>
              <a:t>m</a:t>
            </a:r>
            <a:r>
              <a:rPr lang="en-CA" sz="2800" baseline="30000" dirty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3284984"/>
            <a:ext cx="2160240" cy="52436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800" dirty="0" smtClean="0">
                <a:latin typeface="Calibri" pitchFamily="34" charset="0"/>
              </a:rPr>
              <a:t>549.5 mm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3347864" y="4509120"/>
            <a:ext cx="215681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137.4 mm</a:t>
            </a:r>
            <a:r>
              <a:rPr lang="en-CA" sz="2800" baseline="30000" dirty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5580112" y="5301208"/>
            <a:ext cx="327585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137.4 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6D456-FAEE-4E7E-A1ED-BC03DE7FA910}" type="slidenum">
              <a:rPr lang="en-CA"/>
              <a:pPr>
                <a:defRPr/>
              </a:pPr>
              <a:t>21</a:t>
            </a:fld>
            <a:endParaRPr lang="en-CA" dirty="0"/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3995936" y="3573016"/>
            <a:ext cx="201622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549.5</a:t>
            </a:r>
            <a:r>
              <a:rPr lang="en-CA" sz="2800" dirty="0" smtClean="0">
                <a:latin typeface="Calibri" pitchFamily="34" charset="0"/>
              </a:rPr>
              <a:t>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971600" y="5157192"/>
            <a:ext cx="236029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137.4</a:t>
            </a:r>
            <a:r>
              <a:rPr lang="en-CA" sz="2800" dirty="0" smtClean="0">
                <a:latin typeface="Calibri" pitchFamily="34" charset="0"/>
              </a:rPr>
              <a:t>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652190"/>
          </a:xfrm>
        </p:spPr>
        <p:txBody>
          <a:bodyPr>
            <a:normAutofit/>
          </a:bodyPr>
          <a:lstStyle/>
          <a:p>
            <a:pPr eaLnBrk="1" hangingPunct="1"/>
            <a:r>
              <a:rPr lang="en-CA" sz="3200" dirty="0" smtClean="0"/>
              <a:t>What is the height of a pris</a:t>
            </a:r>
            <a:r>
              <a:rPr lang="en-CA" sz="3200" dirty="0" smtClean="0"/>
              <a:t>m with volume 60 m</a:t>
            </a:r>
            <a:r>
              <a:rPr lang="en-CA" sz="3200" baseline="30000" dirty="0" smtClean="0"/>
              <a:t>3</a:t>
            </a:r>
            <a:r>
              <a:rPr lang="en-CA" sz="3200" dirty="0" smtClean="0"/>
              <a:t> and base area 15 m</a:t>
            </a:r>
            <a:r>
              <a:rPr lang="en-CA" sz="3200" baseline="30000" dirty="0" smtClean="0"/>
              <a:t>2</a:t>
            </a:r>
            <a:r>
              <a:rPr lang="en-CA" sz="3200" dirty="0" smtClean="0"/>
              <a:t>?</a:t>
            </a: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0390-CACE-4D6D-88C7-839C2F27006F}" type="slidenum">
              <a:rPr lang="en-CA" smtClean="0"/>
              <a:pPr>
                <a:defRPr/>
              </a:pPr>
              <a:t>22</a:t>
            </a:fld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323528" y="5949280"/>
            <a:ext cx="164306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900</a:t>
            </a:r>
            <a:r>
              <a:rPr lang="en-CA" sz="2800" dirty="0" smtClean="0">
                <a:latin typeface="Calibri" pitchFamily="34" charset="0"/>
              </a:rPr>
              <a:t>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979712" y="3429000"/>
            <a:ext cx="181161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 </a:t>
            </a:r>
            <a:r>
              <a:rPr lang="en-CA" sz="2800" dirty="0" smtClean="0">
                <a:latin typeface="Calibri" pitchFamily="34" charset="0"/>
              </a:rPr>
              <a:t>cm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6084168" y="4221088"/>
            <a:ext cx="2818581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latin typeface="Calibri" pitchFamily="34" charset="0"/>
              </a:rPr>
              <a:t>4</a:t>
            </a:r>
            <a:r>
              <a:rPr lang="en-CA" sz="2800" dirty="0" smtClean="0">
                <a:latin typeface="Calibri" pitchFamily="34" charset="0"/>
              </a:rPr>
              <a:t>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323528" y="4221088"/>
            <a:ext cx="18002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latin typeface="Calibri" pitchFamily="34" charset="0"/>
              </a:rPr>
              <a:t>4</a:t>
            </a:r>
            <a:r>
              <a:rPr lang="en-CA" sz="2800" dirty="0" smtClean="0">
                <a:latin typeface="Calibri" pitchFamily="34" charset="0"/>
              </a:rPr>
              <a:t>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3203848" y="6165304"/>
            <a:ext cx="237626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latin typeface="Calibri" pitchFamily="34" charset="0"/>
              </a:rPr>
              <a:t>4</a:t>
            </a:r>
            <a:r>
              <a:rPr lang="en-CA" sz="2800" dirty="0" smtClean="0">
                <a:latin typeface="Calibri" pitchFamily="34" charset="0"/>
              </a:rPr>
              <a:t> </a:t>
            </a:r>
            <a:r>
              <a:rPr lang="en-CA" sz="2800" dirty="0" smtClean="0">
                <a:latin typeface="Calibri" pitchFamily="34" charset="0"/>
              </a:rPr>
              <a:t>c</a:t>
            </a:r>
            <a:r>
              <a:rPr lang="en-CA" sz="2800" dirty="0" smtClean="0">
                <a:latin typeface="Calibri" pitchFamily="34" charset="0"/>
              </a:rPr>
              <a:t>m</a:t>
            </a:r>
            <a:r>
              <a:rPr lang="en-CA" sz="2800" baseline="30000" dirty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3284984"/>
            <a:ext cx="2160240" cy="52436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800" dirty="0">
                <a:latin typeface="Calibri" pitchFamily="34" charset="0"/>
              </a:rPr>
              <a:t>4</a:t>
            </a:r>
            <a:r>
              <a:rPr lang="en-CA" sz="2800" dirty="0" smtClean="0">
                <a:latin typeface="Calibri" pitchFamily="34" charset="0"/>
              </a:rPr>
              <a:t> mm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3347864" y="4509120"/>
            <a:ext cx="215681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900 </a:t>
            </a:r>
            <a:r>
              <a:rPr lang="en-CA" sz="2800" dirty="0" smtClean="0">
                <a:latin typeface="Calibri" pitchFamily="34" charset="0"/>
              </a:rPr>
              <a:t>mm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5580112" y="5301208"/>
            <a:ext cx="327585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900</a:t>
            </a:r>
            <a:r>
              <a:rPr lang="en-CA" sz="2800" dirty="0" smtClean="0">
                <a:latin typeface="Calibri" pitchFamily="34" charset="0"/>
              </a:rPr>
              <a:t> 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6D456-FAEE-4E7E-A1ED-BC03DE7FA910}" type="slidenum">
              <a:rPr lang="en-CA"/>
              <a:pPr>
                <a:defRPr/>
              </a:pPr>
              <a:t>23</a:t>
            </a:fld>
            <a:endParaRPr lang="en-CA" dirty="0"/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3995936" y="3573016"/>
            <a:ext cx="201622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900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971600" y="5157192"/>
            <a:ext cx="236029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latin typeface="Calibri" pitchFamily="34" charset="0"/>
              </a:rPr>
              <a:t>4</a:t>
            </a:r>
            <a:r>
              <a:rPr lang="en-CA" sz="2800" dirty="0" smtClean="0">
                <a:latin typeface="Calibri" pitchFamily="34" charset="0"/>
              </a:rPr>
              <a:t>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143000"/>
          </a:xfrm>
        </p:spPr>
        <p:txBody>
          <a:bodyPr/>
          <a:lstStyle/>
          <a:p>
            <a:r>
              <a:rPr lang="en-CA" sz="3200" dirty="0" smtClean="0"/>
              <a:t>What is the volume of a rectangular prism with length 20 cm, width 40 cm and height 0.6 m?</a:t>
            </a: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0390-CACE-4D6D-88C7-839C2F27006F}" type="slidenum">
              <a:rPr lang="en-CA" smtClean="0"/>
              <a:pPr>
                <a:defRPr/>
              </a:pPr>
              <a:t>24</a:t>
            </a:fld>
            <a:endParaRPr lang="en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323528" y="5949280"/>
            <a:ext cx="201622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48 000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187624" y="3429000"/>
            <a:ext cx="2603698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48 000 </a:t>
            </a:r>
            <a:r>
              <a:rPr lang="en-CA" sz="2800" dirty="0" smtClean="0">
                <a:latin typeface="Calibri" pitchFamily="34" charset="0"/>
              </a:rPr>
              <a:t>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6084168" y="4221088"/>
            <a:ext cx="2818581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480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323528" y="4221088"/>
            <a:ext cx="216024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48 000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3203848" y="6165304"/>
            <a:ext cx="237626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480</a:t>
            </a:r>
            <a:r>
              <a:rPr lang="en-CA" sz="2800" dirty="0" smtClean="0">
                <a:latin typeface="Calibri" pitchFamily="34" charset="0"/>
              </a:rPr>
              <a:t> </a:t>
            </a:r>
            <a:r>
              <a:rPr lang="en-CA" sz="2800" dirty="0" smtClean="0">
                <a:latin typeface="Calibri" pitchFamily="34" charset="0"/>
              </a:rPr>
              <a:t>c</a:t>
            </a:r>
            <a:r>
              <a:rPr lang="en-CA" sz="2800" dirty="0" smtClean="0">
                <a:latin typeface="Calibri" pitchFamily="34" charset="0"/>
              </a:rPr>
              <a:t>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28184" y="3284984"/>
            <a:ext cx="2160240" cy="52436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800" dirty="0" smtClean="0">
                <a:latin typeface="Calibri" pitchFamily="34" charset="0"/>
              </a:rPr>
              <a:t>480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3347864" y="4509120"/>
            <a:ext cx="215681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48 000 </a:t>
            </a:r>
            <a:r>
              <a:rPr lang="en-CA" sz="2800" dirty="0" smtClean="0">
                <a:latin typeface="Calibri" pitchFamily="34" charset="0"/>
              </a:rPr>
              <a:t>mm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5580112" y="5301208"/>
            <a:ext cx="327585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48 000</a:t>
            </a:r>
            <a:r>
              <a:rPr lang="en-CA" sz="2800" dirty="0" smtClean="0">
                <a:latin typeface="Calibri" pitchFamily="34" charset="0"/>
              </a:rPr>
              <a:t> 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6D456-FAEE-4E7E-A1ED-BC03DE7FA910}" type="slidenum">
              <a:rPr lang="en-CA"/>
              <a:pPr>
                <a:defRPr/>
              </a:pPr>
              <a:t>25</a:t>
            </a:fld>
            <a:endParaRPr lang="en-CA" dirty="0"/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3995936" y="3573016"/>
            <a:ext cx="201622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480</a:t>
            </a:r>
            <a:r>
              <a:rPr lang="en-CA" sz="2800" dirty="0" smtClean="0">
                <a:latin typeface="Calibri" pitchFamily="34" charset="0"/>
              </a:rPr>
              <a:t>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971600" y="5157192"/>
            <a:ext cx="236029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48 000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1214438" y="5715000"/>
            <a:ext cx="164306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>
                <a:latin typeface="Calibri" pitchFamily="34" charset="0"/>
              </a:rPr>
              <a:t>Eleven</a:t>
            </a: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785938" y="3143250"/>
            <a:ext cx="135731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>
                <a:latin typeface="Calibri" pitchFamily="34" charset="0"/>
              </a:rPr>
              <a:t>Twelve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5857875" y="5929313"/>
            <a:ext cx="1357313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>
                <a:latin typeface="Calibri" pitchFamily="34" charset="0"/>
              </a:rPr>
              <a:t>Five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642938" y="4286250"/>
            <a:ext cx="135731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>
                <a:latin typeface="Calibri" pitchFamily="34" charset="0"/>
              </a:rPr>
              <a:t>Zero</a:t>
            </a: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3429000" y="5715000"/>
            <a:ext cx="200025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>
                <a:latin typeface="Calibri" pitchFamily="34" charset="0"/>
              </a:rPr>
              <a:t>Eight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2250" y="3286125"/>
            <a:ext cx="1357313" cy="52387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dirty="0"/>
              <a:t>Six</a:t>
            </a:r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4143375" y="4143375"/>
            <a:ext cx="1357313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>
                <a:latin typeface="Calibri" pitchFamily="34" charset="0"/>
              </a:rPr>
              <a:t>Seven</a:t>
            </a: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6072188" y="4714875"/>
            <a:ext cx="135731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>
                <a:latin typeface="Calibri" pitchFamily="34" charset="0"/>
              </a:rPr>
              <a:t>Two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6D456-FAEE-4E7E-A1ED-BC03DE7FA910}" type="slidenum">
              <a:rPr lang="en-CA"/>
              <a:pPr>
                <a:defRPr/>
              </a:pPr>
              <a:t>3</a:t>
            </a:fld>
            <a:endParaRPr lang="en-CA" dirty="0"/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4071938" y="3143250"/>
            <a:ext cx="135731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>
                <a:latin typeface="Calibri" pitchFamily="34" charset="0"/>
              </a:rPr>
              <a:t>Four</a:t>
            </a: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2571750" y="4714875"/>
            <a:ext cx="1357313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>
                <a:latin typeface="Calibri" pitchFamily="34" charset="0"/>
              </a:rPr>
              <a:t>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143000"/>
          </a:xfrm>
        </p:spPr>
        <p:txBody>
          <a:bodyPr/>
          <a:lstStyle/>
          <a:p>
            <a:pPr eaLnBrk="1" hangingPunct="1"/>
            <a:r>
              <a:rPr lang="en-CA" sz="3200" dirty="0" smtClean="0"/>
              <a:t>What is the name of this shape?</a:t>
            </a: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0390-CACE-4D6D-88C7-839C2F27006F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  <p:sp>
        <p:nvSpPr>
          <p:cNvPr id="5" name="Cube 4"/>
          <p:cNvSpPr/>
          <p:nvPr/>
        </p:nvSpPr>
        <p:spPr>
          <a:xfrm>
            <a:off x="3203848" y="4077072"/>
            <a:ext cx="3024336" cy="1368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611560" y="5661248"/>
            <a:ext cx="164306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square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467544" y="3140968"/>
            <a:ext cx="136815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Cube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6300192" y="5733256"/>
            <a:ext cx="2530549" cy="5240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Trapezoid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395536" y="4221088"/>
            <a:ext cx="176882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Cylinder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3275856" y="5715000"/>
            <a:ext cx="215339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Rhombus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3286125"/>
            <a:ext cx="2664296" cy="52322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dirty="0" smtClean="0"/>
              <a:t>Triangular Prism</a:t>
            </a:r>
            <a:endParaRPr lang="en-CA" sz="2800" dirty="0"/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4139952" y="4149080"/>
            <a:ext cx="215681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Circle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6732240" y="4509120"/>
            <a:ext cx="194421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Triangle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6D456-FAEE-4E7E-A1ED-BC03DE7FA910}" type="slidenum">
              <a:rPr lang="en-CA"/>
              <a:pPr>
                <a:defRPr/>
              </a:pPr>
              <a:t>5</a:t>
            </a:fld>
            <a:endParaRPr lang="en-CA" dirty="0"/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2555776" y="3212976"/>
            <a:ext cx="2952328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Rectangular Prism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2195736" y="4869160"/>
            <a:ext cx="236029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Rectangle</a:t>
            </a:r>
            <a:endParaRPr lang="en-CA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143000"/>
          </a:xfrm>
        </p:spPr>
        <p:txBody>
          <a:bodyPr/>
          <a:lstStyle/>
          <a:p>
            <a:pPr eaLnBrk="1" hangingPunct="1"/>
            <a:r>
              <a:rPr lang="en-CA" sz="3200" dirty="0" smtClean="0"/>
              <a:t>What is the volume of a rectangular prism with base area 5 cm</a:t>
            </a:r>
            <a:r>
              <a:rPr lang="en-CA" sz="3200" baseline="30000" dirty="0" smtClean="0"/>
              <a:t>2</a:t>
            </a:r>
            <a:r>
              <a:rPr lang="en-CA" sz="3200" dirty="0" smtClean="0"/>
              <a:t> and height 10 cm?</a:t>
            </a: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0390-CACE-4D6D-88C7-839C2F27006F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323528" y="5949280"/>
            <a:ext cx="164306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25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979712" y="3429000"/>
            <a:ext cx="181161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50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6084168" y="4221088"/>
            <a:ext cx="2818581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50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323528" y="4221088"/>
            <a:ext cx="18002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25</a:t>
            </a:r>
            <a:r>
              <a:rPr lang="en-CA" sz="2800" dirty="0" smtClean="0">
                <a:latin typeface="Calibri" pitchFamily="34" charset="0"/>
              </a:rPr>
              <a:t>0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3203848" y="6165304"/>
            <a:ext cx="237626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500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3284984"/>
            <a:ext cx="2160240" cy="52436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800" dirty="0">
                <a:latin typeface="Calibri" pitchFamily="34" charset="0"/>
              </a:rPr>
              <a:t>50 </a:t>
            </a:r>
            <a:r>
              <a:rPr lang="en-CA" sz="2800" dirty="0" smtClean="0">
                <a:latin typeface="Calibri" pitchFamily="34" charset="0"/>
              </a:rPr>
              <a:t>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3347864" y="4509120"/>
            <a:ext cx="215681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250 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5580112" y="5301208"/>
            <a:ext cx="327585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50 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6D456-FAEE-4E7E-A1ED-BC03DE7FA910}" type="slidenum">
              <a:rPr lang="en-CA"/>
              <a:pPr>
                <a:defRPr/>
              </a:pPr>
              <a:t>7</a:t>
            </a:fld>
            <a:endParaRPr lang="en-CA" dirty="0"/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3995936" y="3573016"/>
            <a:ext cx="157333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250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971600" y="5157192"/>
            <a:ext cx="236029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250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580182"/>
          </a:xfrm>
        </p:spPr>
        <p:txBody>
          <a:bodyPr>
            <a:normAutofit/>
          </a:bodyPr>
          <a:lstStyle/>
          <a:p>
            <a:pPr eaLnBrk="1" hangingPunct="1"/>
            <a:r>
              <a:rPr lang="en-CA" sz="3200" dirty="0" smtClean="0"/>
              <a:t>What is the volume of a rectangular prism with length 3 m, width 2 m and height 4 m?</a:t>
            </a: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0390-CACE-4D6D-88C7-839C2F27006F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323528" y="5949280"/>
            <a:ext cx="164306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12</a:t>
            </a:r>
            <a:r>
              <a:rPr lang="en-CA" sz="2800" dirty="0" smtClean="0">
                <a:latin typeface="Calibri" pitchFamily="34" charset="0"/>
              </a:rPr>
              <a:t>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979712" y="3429000"/>
            <a:ext cx="181161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24</a:t>
            </a:r>
            <a:r>
              <a:rPr lang="en-CA" sz="2800" dirty="0" smtClean="0">
                <a:latin typeface="Calibri" pitchFamily="34" charset="0"/>
              </a:rPr>
              <a:t>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6084168" y="4221088"/>
            <a:ext cx="2818581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24</a:t>
            </a:r>
            <a:r>
              <a:rPr lang="en-CA" sz="2800" dirty="0" smtClean="0">
                <a:latin typeface="Calibri" pitchFamily="34" charset="0"/>
              </a:rPr>
              <a:t>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323528" y="4221088"/>
            <a:ext cx="18002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24</a:t>
            </a:r>
            <a:r>
              <a:rPr lang="en-CA" sz="2800" dirty="0" smtClean="0">
                <a:latin typeface="Calibri" pitchFamily="34" charset="0"/>
              </a:rPr>
              <a:t>0 cm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3203848" y="6165304"/>
            <a:ext cx="237626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12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3284984"/>
            <a:ext cx="2160240" cy="52436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800" dirty="0" smtClean="0">
                <a:latin typeface="Calibri" pitchFamily="34" charset="0"/>
              </a:rPr>
              <a:t>24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3347864" y="4509120"/>
            <a:ext cx="215681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24 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5580112" y="5301208"/>
            <a:ext cx="327585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48</a:t>
            </a:r>
            <a:r>
              <a:rPr lang="en-CA" sz="2800" dirty="0" smtClean="0">
                <a:latin typeface="Calibri" pitchFamily="34" charset="0"/>
              </a:rPr>
              <a:t> m</a:t>
            </a:r>
            <a:r>
              <a:rPr lang="en-CA" sz="2800" baseline="30000" dirty="0">
                <a:latin typeface="Calibri" pitchFamily="34" charset="0"/>
              </a:rPr>
              <a:t>2</a:t>
            </a:r>
            <a:endParaRPr lang="en-CA" sz="2800" dirty="0" smtClean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6D456-FAEE-4E7E-A1ED-BC03DE7FA910}" type="slidenum">
              <a:rPr lang="en-CA"/>
              <a:pPr>
                <a:defRPr/>
              </a:pPr>
              <a:t>9</a:t>
            </a:fld>
            <a:endParaRPr lang="en-CA" dirty="0"/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3995936" y="3573016"/>
            <a:ext cx="157333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240 cm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971600" y="5157192"/>
            <a:ext cx="236029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latin typeface="Calibri" pitchFamily="34" charset="0"/>
              </a:rPr>
              <a:t>240 m</a:t>
            </a:r>
            <a:r>
              <a:rPr lang="en-CA" sz="2800" baseline="30000" dirty="0" smtClean="0">
                <a:latin typeface="Calibri" pitchFamily="34" charset="0"/>
              </a:rPr>
              <a:t>3</a:t>
            </a:r>
            <a:endParaRPr lang="en-CA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426</Words>
  <Application>Microsoft Office PowerPoint</Application>
  <PresentationFormat>On-screen Show (4:3)</PresentationFormat>
  <Paragraphs>158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Volume Flyswatter</vt:lpstr>
      <vt:lpstr>What is three plus four?</vt:lpstr>
      <vt:lpstr>Slide 3</vt:lpstr>
      <vt:lpstr>What is the name of this shape?</vt:lpstr>
      <vt:lpstr>Slide 5</vt:lpstr>
      <vt:lpstr>What is the volume of a rectangular prism with base area 5 cm2 and height 10 cm?</vt:lpstr>
      <vt:lpstr>Slide 7</vt:lpstr>
      <vt:lpstr>What is the volume of a rectangular prism with length 3 m, width 2 m and height 4 m?</vt:lpstr>
      <vt:lpstr>Slide 9</vt:lpstr>
      <vt:lpstr>What is this shape called?</vt:lpstr>
      <vt:lpstr>Slide 11</vt:lpstr>
      <vt:lpstr>What is the volume of a triangular prism with base area 15 cm2 and height 3 cm?</vt:lpstr>
      <vt:lpstr>Slide 13</vt:lpstr>
      <vt:lpstr>What is the volume of a triangular prism with triangle height 5 mm, triangle base 4 mm and prism height 6 mm?</vt:lpstr>
      <vt:lpstr>Slide 15</vt:lpstr>
      <vt:lpstr>What is this shape called?</vt:lpstr>
      <vt:lpstr>Slide 17</vt:lpstr>
      <vt:lpstr>What is the volume of a cylinder with radius 2 cm and height 10 cm?</vt:lpstr>
      <vt:lpstr>Slide 19</vt:lpstr>
      <vt:lpstr>What is the volume of a cylinder with diameter 5 cm and height 7 cm (rounded to 1 decimal place)?</vt:lpstr>
      <vt:lpstr>Slide 21</vt:lpstr>
      <vt:lpstr>What is the height of a prism with volume 60 m3 and base area 15 m2?</vt:lpstr>
      <vt:lpstr>Slide 23</vt:lpstr>
      <vt:lpstr>What is the volume of a rectangular prism with length 20 cm, width 40 cm and height 0.6 m?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Flyswatter</dc:title>
  <dc:creator>Menolly</dc:creator>
  <cp:lastModifiedBy>Menolly</cp:lastModifiedBy>
  <cp:revision>26</cp:revision>
  <dcterms:created xsi:type="dcterms:W3CDTF">2013-03-29T21:04:37Z</dcterms:created>
  <dcterms:modified xsi:type="dcterms:W3CDTF">2013-03-30T00:33:19Z</dcterms:modified>
</cp:coreProperties>
</file>