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ppt/embeddings/Microsoft_Equation5.bin" ContentType="application/vnd.openxmlformats-officedocument.oleObject"/>
  <Override PartName="/ppt/embeddings/Microsoft_Equation6.bin" ContentType="application/vnd.openxmlformats-officedocument.oleObject"/>
  <Override PartName="/ppt/embeddings/Microsoft_Equation7.bin" ContentType="application/vnd.openxmlformats-officedocument.oleObject"/>
  <Override PartName="/ppt/embeddings/Microsoft_Equation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Wednesday, June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Wednesday, June 3,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Wednesday, June 3,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3.emf"/><Relationship Id="rId7" Type="http://schemas.openxmlformats.org/officeDocument/2006/relationships/oleObject" Target="../embeddings/Microsoft_Equation3.bin"/><Relationship Id="rId8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5.emf"/><Relationship Id="rId5" Type="http://schemas.openxmlformats.org/officeDocument/2006/relationships/oleObject" Target="../embeddings/Microsoft_Equation5.bin"/><Relationship Id="rId6" Type="http://schemas.openxmlformats.org/officeDocument/2006/relationships/image" Target="../media/image6.emf"/><Relationship Id="rId7" Type="http://schemas.openxmlformats.org/officeDocument/2006/relationships/oleObject" Target="../embeddings/Microsoft_Equation6.bin"/><Relationship Id="rId8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7.bin"/><Relationship Id="rId4" Type="http://schemas.openxmlformats.org/officeDocument/2006/relationships/image" Target="../media/image8.emf"/><Relationship Id="rId5" Type="http://schemas.openxmlformats.org/officeDocument/2006/relationships/oleObject" Target="../embeddings/Microsoft_Equation8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Foundations of Math11: 7.1-7.4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51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1002" y="685801"/>
            <a:ext cx="7708598" cy="4190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height of a football above the ground can be </a:t>
            </a:r>
            <a:r>
              <a:rPr lang="en-US" sz="2400" dirty="0" err="1" smtClean="0"/>
              <a:t>modelled</a:t>
            </a:r>
            <a:r>
              <a:rPr lang="en-US" sz="2400" dirty="0" smtClean="0"/>
              <a:t> by </a:t>
            </a:r>
            <a:r>
              <a:rPr lang="en-US" sz="2400" i="1" dirty="0" smtClean="0"/>
              <a:t>y = -</a:t>
            </a:r>
            <a:r>
              <a:rPr lang="en-US" sz="2400" dirty="0" smtClean="0"/>
              <a:t>4.9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+ 15</a:t>
            </a:r>
            <a:r>
              <a:rPr lang="en-US" sz="2400" i="1" dirty="0" smtClean="0"/>
              <a:t>x</a:t>
            </a:r>
            <a:r>
              <a:rPr lang="en-US" sz="2400" dirty="0" smtClean="0"/>
              <a:t>, where </a:t>
            </a:r>
            <a:r>
              <a:rPr lang="en-US" sz="2400" i="1" dirty="0" smtClean="0"/>
              <a:t>x</a:t>
            </a:r>
            <a:r>
              <a:rPr lang="en-US" sz="2400" dirty="0" smtClean="0"/>
              <a:t> is the time in seconds.  </a:t>
            </a:r>
          </a:p>
          <a:p>
            <a:pPr lvl="1"/>
            <a:r>
              <a:rPr lang="en-US" sz="2400" dirty="0" smtClean="0"/>
              <a:t>What is the maximum height of the ball above the ground?</a:t>
            </a:r>
          </a:p>
          <a:p>
            <a:pPr marL="384048" lvl="1" indent="0">
              <a:buNone/>
            </a:pPr>
            <a:r>
              <a:rPr lang="en-US" sz="2400" dirty="0" smtClean="0"/>
              <a:t>		The maximum height is 11.5 m.	</a:t>
            </a:r>
            <a:endParaRPr lang="en-US" sz="2400" dirty="0"/>
          </a:p>
          <a:p>
            <a:pPr marL="384048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How long is the ball in the air?</a:t>
            </a:r>
          </a:p>
          <a:p>
            <a:pPr marL="384048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The ball is in the air for 3.1 seconds.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48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0413" y="3300413"/>
            <a:ext cx="3397250" cy="10626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65805" y="2930421"/>
            <a:ext cx="2458480" cy="10637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9596" y="1520306"/>
            <a:ext cx="4200582" cy="9217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6874" y="312378"/>
            <a:ext cx="6096000" cy="746848"/>
          </a:xfrm>
        </p:spPr>
        <p:txBody>
          <a:bodyPr/>
          <a:lstStyle/>
          <a:p>
            <a:r>
              <a:rPr lang="en-US" dirty="0" smtClean="0"/>
              <a:t>Factor the Following trinomials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434626"/>
              </p:ext>
            </p:extLst>
          </p:nvPr>
        </p:nvGraphicFramePr>
        <p:xfrm>
          <a:off x="586874" y="1520306"/>
          <a:ext cx="3744451" cy="921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825500" imgH="203200" progId="Equation.3">
                  <p:embed/>
                </p:oleObj>
              </mc:Choice>
              <mc:Fallback>
                <p:oleObj name="Equation" r:id="rId3" imgW="825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874" y="1520306"/>
                        <a:ext cx="3744451" cy="921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327525"/>
              </p:ext>
            </p:extLst>
          </p:nvPr>
        </p:nvGraphicFramePr>
        <p:xfrm>
          <a:off x="5108575" y="3073400"/>
          <a:ext cx="21891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5" imgW="482600" imgH="203200" progId="Equation.3">
                  <p:embed/>
                </p:oleObj>
              </mc:Choice>
              <mc:Fallback>
                <p:oleObj name="Equation" r:id="rId5" imgW="482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08575" y="3073400"/>
                        <a:ext cx="2189163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16072"/>
              </p:ext>
            </p:extLst>
          </p:nvPr>
        </p:nvGraphicFramePr>
        <p:xfrm>
          <a:off x="760413" y="3300413"/>
          <a:ext cx="3397250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7" imgW="749300" imgH="203200" progId="Equation.3">
                  <p:embed/>
                </p:oleObj>
              </mc:Choice>
              <mc:Fallback>
                <p:oleObj name="Equation" r:id="rId7" imgW="749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0413" y="3300413"/>
                        <a:ext cx="3397250" cy="92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2650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14338" y="4165600"/>
            <a:ext cx="7486650" cy="106265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69942" y="2930421"/>
            <a:ext cx="6341845" cy="106372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9596" y="1520306"/>
            <a:ext cx="6610218" cy="9217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6874" y="312378"/>
            <a:ext cx="6096000" cy="746848"/>
          </a:xfrm>
        </p:spPr>
        <p:txBody>
          <a:bodyPr/>
          <a:lstStyle/>
          <a:p>
            <a:r>
              <a:rPr lang="en-US" dirty="0" smtClean="0"/>
              <a:t>Factor the Following trinomials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298032"/>
              </p:ext>
            </p:extLst>
          </p:nvPr>
        </p:nvGraphicFramePr>
        <p:xfrm>
          <a:off x="586874" y="1437992"/>
          <a:ext cx="63357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3" imgW="1397000" imgH="228600" progId="Equation.3">
                  <p:embed/>
                </p:oleObj>
              </mc:Choice>
              <mc:Fallback>
                <p:oleObj name="Equation" r:id="rId3" imgW="1397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6874" y="1437992"/>
                        <a:ext cx="6335713" cy="1035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361616"/>
              </p:ext>
            </p:extLst>
          </p:nvPr>
        </p:nvGraphicFramePr>
        <p:xfrm>
          <a:off x="1274488" y="2951130"/>
          <a:ext cx="63373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5" imgW="1397000" imgH="228600" progId="Equation.3">
                  <p:embed/>
                </p:oleObj>
              </mc:Choice>
              <mc:Fallback>
                <p:oleObj name="Equation" r:id="rId5" imgW="1397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4488" y="2951130"/>
                        <a:ext cx="6337300" cy="103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177924"/>
              </p:ext>
            </p:extLst>
          </p:nvPr>
        </p:nvGraphicFramePr>
        <p:xfrm>
          <a:off x="414338" y="4165600"/>
          <a:ext cx="748665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1651000" imgH="228600" progId="Equation.3">
                  <p:embed/>
                </p:oleObj>
              </mc:Choice>
              <mc:Fallback>
                <p:oleObj name="Equation" r:id="rId7" imgW="1651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4338" y="4165600"/>
                        <a:ext cx="7486650" cy="103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6097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085980"/>
              </p:ext>
            </p:extLst>
          </p:nvPr>
        </p:nvGraphicFramePr>
        <p:xfrm>
          <a:off x="777238" y="1858194"/>
          <a:ext cx="6647046" cy="301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523"/>
                <a:gridCol w="3323523"/>
              </a:tblGrid>
              <a:tr h="50310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y-intercept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x-intercept(s)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Axis</a:t>
                      </a:r>
                      <a:r>
                        <a:rPr lang="en-US" b="1" baseline="0" dirty="0" smtClean="0"/>
                        <a:t> of Symmetry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Vertex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Domain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Range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an equation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6989" y="686201"/>
            <a:ext cx="7379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following information for the function </a:t>
            </a:r>
          </a:p>
          <a:p>
            <a:r>
              <a:rPr lang="en-US" i="1" dirty="0" smtClean="0"/>
              <a:t>y </a:t>
            </a:r>
            <a:r>
              <a:rPr lang="en-US" dirty="0" smtClean="0"/>
              <a:t>=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– 7</a:t>
            </a:r>
            <a:r>
              <a:rPr lang="en-US" i="1" dirty="0" smtClean="0"/>
              <a:t>x</a:t>
            </a:r>
            <a:r>
              <a:rPr lang="en-US" dirty="0" smtClean="0"/>
              <a:t> + 10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89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2997022"/>
              </p:ext>
            </p:extLst>
          </p:nvPr>
        </p:nvGraphicFramePr>
        <p:xfrm>
          <a:off x="777238" y="1858194"/>
          <a:ext cx="6647046" cy="3018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523"/>
                <a:gridCol w="3323523"/>
              </a:tblGrid>
              <a:tr h="50310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y-intercept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0000"/>
                          </a:solidFill>
                        </a:rPr>
                        <a:t>(0,10)</a:t>
                      </a:r>
                      <a:endParaRPr lang="en-US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x-intercept(s)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(5, 0), (2, 0)</a:t>
                      </a:r>
                      <a:endParaRPr lang="en-US" b="1" dirty="0"/>
                    </a:p>
                  </a:txBody>
                  <a:tcPr/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Axis</a:t>
                      </a:r>
                      <a:r>
                        <a:rPr lang="en-US" b="1" baseline="0" dirty="0" smtClean="0"/>
                        <a:t> of Symmetry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x=3.5</a:t>
                      </a:r>
                      <a:endParaRPr lang="en-US" b="1" dirty="0"/>
                    </a:p>
                  </a:txBody>
                  <a:tcPr/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Vertex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(3.5, -2.25)</a:t>
                      </a:r>
                      <a:endParaRPr lang="en-US" b="1" dirty="0"/>
                    </a:p>
                  </a:txBody>
                  <a:tcPr/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Domain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50310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Range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an equation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6989" y="686201"/>
            <a:ext cx="7379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Determine the following information for the function </a:t>
            </a:r>
          </a:p>
          <a:p>
            <a:r>
              <a:rPr lang="en-US" i="1" dirty="0" smtClean="0"/>
              <a:t>y </a:t>
            </a:r>
            <a:r>
              <a:rPr lang="en-US" dirty="0" smtClean="0"/>
              <a:t>= 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– 7</a:t>
            </a:r>
            <a:r>
              <a:rPr lang="en-US" i="1" dirty="0" smtClean="0"/>
              <a:t>x</a:t>
            </a:r>
            <a:r>
              <a:rPr lang="en-US" dirty="0" smtClean="0"/>
              <a:t> + 10 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022424"/>
              </p:ext>
            </p:extLst>
          </p:nvPr>
        </p:nvGraphicFramePr>
        <p:xfrm>
          <a:off x="4237038" y="3832225"/>
          <a:ext cx="1177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419100" imgH="190500" progId="Equation.3">
                  <p:embed/>
                </p:oleObj>
              </mc:Choice>
              <mc:Fallback>
                <p:oleObj name="Equation" r:id="rId3" imgW="419100" imgH="190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37038" y="3832225"/>
                        <a:ext cx="11779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189208"/>
              </p:ext>
            </p:extLst>
          </p:nvPr>
        </p:nvGraphicFramePr>
        <p:xfrm>
          <a:off x="4237038" y="4347606"/>
          <a:ext cx="28908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1028700" imgH="215900" progId="Equation.3">
                  <p:embed/>
                </p:oleObj>
              </mc:Choice>
              <mc:Fallback>
                <p:oleObj name="Equation" r:id="rId5" imgW="10287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37038" y="4347606"/>
                        <a:ext cx="2890838" cy="604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7565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9693" y="5766855"/>
            <a:ext cx="7543800" cy="914400"/>
          </a:xfrm>
        </p:spPr>
        <p:txBody>
          <a:bodyPr/>
          <a:lstStyle/>
          <a:p>
            <a:r>
              <a:rPr lang="en-US" dirty="0" smtClean="0"/>
              <a:t>Interpreting a graph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82" y="606773"/>
            <a:ext cx="4389580" cy="43327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5062" y="264891"/>
            <a:ext cx="431454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For this graph:</a:t>
            </a:r>
          </a:p>
          <a:p>
            <a:r>
              <a:rPr lang="en-US" sz="3000" dirty="0" smtClean="0"/>
              <a:t>What is the axis of symmetry?</a:t>
            </a:r>
          </a:p>
          <a:p>
            <a:endParaRPr lang="en-US" sz="3000" dirty="0"/>
          </a:p>
          <a:p>
            <a:r>
              <a:rPr lang="en-US" sz="3000" dirty="0" smtClean="0"/>
              <a:t>Where is the vertex?</a:t>
            </a:r>
          </a:p>
          <a:p>
            <a:endParaRPr lang="en-US" sz="3000" dirty="0"/>
          </a:p>
          <a:p>
            <a:r>
              <a:rPr lang="en-US" sz="3000" dirty="0" smtClean="0"/>
              <a:t>What are the zeroes of the function?</a:t>
            </a:r>
          </a:p>
          <a:p>
            <a:endParaRPr lang="en-US" sz="3000" dirty="0"/>
          </a:p>
          <a:p>
            <a:r>
              <a:rPr lang="en-US" sz="3000" dirty="0" smtClean="0"/>
              <a:t>What is the formula for the function?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8000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9693" y="5766855"/>
            <a:ext cx="7543800" cy="914400"/>
          </a:xfrm>
        </p:spPr>
        <p:txBody>
          <a:bodyPr/>
          <a:lstStyle/>
          <a:p>
            <a:r>
              <a:rPr lang="en-US" dirty="0" smtClean="0"/>
              <a:t>Interpreting a graph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82" y="606773"/>
            <a:ext cx="4389580" cy="433275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5062" y="264891"/>
            <a:ext cx="43145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For this graph:</a:t>
            </a:r>
          </a:p>
          <a:p>
            <a:r>
              <a:rPr lang="en-US" sz="3000" dirty="0" smtClean="0"/>
              <a:t>What is the axis of symmetry?</a:t>
            </a:r>
          </a:p>
          <a:p>
            <a:r>
              <a:rPr lang="en-US" sz="3000" i="1" dirty="0" smtClean="0"/>
              <a:t>x</a:t>
            </a:r>
            <a:r>
              <a:rPr lang="en-US" sz="3000" dirty="0" smtClean="0"/>
              <a:t>=-2</a:t>
            </a:r>
            <a:endParaRPr lang="en-US" sz="3000" i="1" dirty="0"/>
          </a:p>
          <a:p>
            <a:r>
              <a:rPr lang="en-US" sz="3000" dirty="0" smtClean="0"/>
              <a:t>Where is the vertex?</a:t>
            </a:r>
          </a:p>
          <a:p>
            <a:r>
              <a:rPr lang="en-US" sz="3000" dirty="0" smtClean="0"/>
              <a:t>(-2, 4)</a:t>
            </a:r>
            <a:endParaRPr lang="en-US" sz="3000" dirty="0"/>
          </a:p>
          <a:p>
            <a:r>
              <a:rPr lang="en-US" sz="3000" dirty="0" smtClean="0"/>
              <a:t>What are the zeroes of the function?</a:t>
            </a:r>
          </a:p>
          <a:p>
            <a:r>
              <a:rPr lang="en-US" sz="3000" i="1" dirty="0" smtClean="0"/>
              <a:t>x </a:t>
            </a:r>
            <a:r>
              <a:rPr lang="en-US" sz="3000" dirty="0" smtClean="0"/>
              <a:t>= -4, </a:t>
            </a:r>
            <a:r>
              <a:rPr lang="en-US" sz="3000" i="1" dirty="0" smtClean="0"/>
              <a:t>x </a:t>
            </a:r>
            <a:r>
              <a:rPr lang="en-US" sz="3000" dirty="0" smtClean="0"/>
              <a:t>= 0</a:t>
            </a:r>
            <a:endParaRPr lang="en-US" sz="3000" dirty="0"/>
          </a:p>
          <a:p>
            <a:r>
              <a:rPr lang="en-US" sz="3000" dirty="0" smtClean="0"/>
              <a:t>What is the formula for the function?</a:t>
            </a:r>
          </a:p>
          <a:p>
            <a:r>
              <a:rPr lang="en-US" sz="3000" i="1" dirty="0" smtClean="0"/>
              <a:t>f(x)</a:t>
            </a:r>
            <a:r>
              <a:rPr lang="en-US" sz="3000" dirty="0" smtClean="0"/>
              <a:t>=(</a:t>
            </a:r>
            <a:r>
              <a:rPr lang="en-US" sz="3000" i="1" dirty="0" smtClean="0"/>
              <a:t>x</a:t>
            </a:r>
            <a:r>
              <a:rPr lang="en-US" sz="3000" dirty="0" smtClean="0"/>
              <a:t>+4)</a:t>
            </a:r>
            <a:r>
              <a:rPr lang="en-US" sz="3000" i="1" dirty="0" smtClean="0"/>
              <a:t>x</a:t>
            </a:r>
            <a:endParaRPr lang="en-US" sz="3000" i="1" dirty="0"/>
          </a:p>
        </p:txBody>
      </p:sp>
    </p:spTree>
    <p:extLst>
      <p:ext uri="{BB962C8B-B14F-4D97-AF65-F5344CB8AC3E}">
        <p14:creationId xmlns:p14="http://schemas.microsoft.com/office/powerpoint/2010/main" val="179738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1002" y="685801"/>
            <a:ext cx="7708598" cy="3657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height of a football above the ground can be </a:t>
            </a:r>
            <a:r>
              <a:rPr lang="en-US" sz="2400" dirty="0" err="1" smtClean="0"/>
              <a:t>modelled</a:t>
            </a:r>
            <a:r>
              <a:rPr lang="en-US" sz="2400" dirty="0" smtClean="0"/>
              <a:t> by </a:t>
            </a:r>
            <a:r>
              <a:rPr lang="en-US" sz="2400" i="1" dirty="0" smtClean="0"/>
              <a:t>y = -</a:t>
            </a:r>
            <a:r>
              <a:rPr lang="en-US" sz="2400" dirty="0" smtClean="0"/>
              <a:t>4.9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+ 15</a:t>
            </a:r>
            <a:r>
              <a:rPr lang="en-US" sz="2400" i="1" dirty="0" smtClean="0"/>
              <a:t>x</a:t>
            </a:r>
            <a:r>
              <a:rPr lang="en-US" sz="2400" dirty="0" smtClean="0"/>
              <a:t>, where </a:t>
            </a:r>
            <a:r>
              <a:rPr lang="en-US" sz="2400" i="1" dirty="0" smtClean="0"/>
              <a:t>x</a:t>
            </a:r>
            <a:r>
              <a:rPr lang="en-US" sz="2400" dirty="0" smtClean="0"/>
              <a:t> is the time in seconds.  </a:t>
            </a:r>
          </a:p>
          <a:p>
            <a:pPr lvl="1"/>
            <a:r>
              <a:rPr lang="en-US" sz="2400" dirty="0" smtClean="0"/>
              <a:t>What is the maximum height of the ball above the ground?</a:t>
            </a:r>
          </a:p>
          <a:p>
            <a:pPr lvl="1"/>
            <a:r>
              <a:rPr lang="en-US" sz="2400" dirty="0" smtClean="0"/>
              <a:t>How long is the ball in the air?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64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1002" y="685801"/>
            <a:ext cx="7708598" cy="4190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height of a football above the ground can be </a:t>
            </a:r>
            <a:r>
              <a:rPr lang="en-US" sz="2400" dirty="0" err="1" smtClean="0"/>
              <a:t>modelled</a:t>
            </a:r>
            <a:r>
              <a:rPr lang="en-US" sz="2400" dirty="0" smtClean="0"/>
              <a:t> by </a:t>
            </a:r>
            <a:r>
              <a:rPr lang="en-US" sz="2400" i="1" dirty="0" smtClean="0"/>
              <a:t>y = -</a:t>
            </a:r>
            <a:r>
              <a:rPr lang="en-US" sz="2400" dirty="0" smtClean="0"/>
              <a:t>4.9</a:t>
            </a:r>
            <a:r>
              <a:rPr lang="en-US" sz="2400" i="1" dirty="0" smtClean="0"/>
              <a:t>x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+ 15</a:t>
            </a:r>
            <a:r>
              <a:rPr lang="en-US" sz="2400" i="1" dirty="0" smtClean="0"/>
              <a:t>x</a:t>
            </a:r>
            <a:r>
              <a:rPr lang="en-US" sz="2400" dirty="0" smtClean="0"/>
              <a:t>, where </a:t>
            </a:r>
            <a:r>
              <a:rPr lang="en-US" sz="2400" i="1" dirty="0" smtClean="0"/>
              <a:t>x</a:t>
            </a:r>
            <a:r>
              <a:rPr lang="en-US" sz="2400" dirty="0" smtClean="0"/>
              <a:t> is the time in seconds.  </a:t>
            </a:r>
          </a:p>
          <a:p>
            <a:pPr lvl="1"/>
            <a:r>
              <a:rPr lang="en-US" sz="2400" dirty="0" smtClean="0"/>
              <a:t>What is the maximum height of the ball above the ground?</a:t>
            </a:r>
          </a:p>
          <a:p>
            <a:pPr marL="384048" lvl="1" indent="0">
              <a:buNone/>
            </a:pPr>
            <a:r>
              <a:rPr lang="en-US" sz="2400" dirty="0" smtClean="0"/>
              <a:t>		The maximum height is 11.5 m.	</a:t>
            </a:r>
            <a:endParaRPr lang="en-US" sz="2400" dirty="0"/>
          </a:p>
          <a:p>
            <a:pPr marL="384048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How long is the ball in the air?</a:t>
            </a:r>
          </a:p>
          <a:p>
            <a:pPr marL="384048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The ball is in the air for 3.1 seconds.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1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1366</TotalTime>
  <Words>338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Elemental</vt:lpstr>
      <vt:lpstr>Microsoft Equation</vt:lpstr>
      <vt:lpstr>Foundations of Math11: 7.1-7.4 Review</vt:lpstr>
      <vt:lpstr>Factoring</vt:lpstr>
      <vt:lpstr>Factoring</vt:lpstr>
      <vt:lpstr>Working with an equation</vt:lpstr>
      <vt:lpstr>Working with an equation</vt:lpstr>
      <vt:lpstr>Interpreting a graph</vt:lpstr>
      <vt:lpstr>Interpreting a graph</vt:lpstr>
      <vt:lpstr>Word Problems</vt:lpstr>
      <vt:lpstr>Word Problems</vt:lpstr>
      <vt:lpstr>Word Problems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Math11: 7.1-7.4 Review</dc:title>
  <dc:creator>SD37</dc:creator>
  <cp:lastModifiedBy>SD37</cp:lastModifiedBy>
  <cp:revision>7</cp:revision>
  <dcterms:created xsi:type="dcterms:W3CDTF">2015-06-03T22:28:09Z</dcterms:created>
  <dcterms:modified xsi:type="dcterms:W3CDTF">2015-06-04T21:14:37Z</dcterms:modified>
</cp:coreProperties>
</file>