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Microsoft_Equation1.bin" ContentType="application/vnd.openxmlformats-officedocument.oleObject"/>
  <Override PartName="/ppt/embeddings/Microsoft_Equation2.bin" ContentType="application/vnd.openxmlformats-officedocument.oleObject"/>
  <Override PartName="/ppt/embeddings/Microsoft_Equation3.bin" ContentType="application/vnd.openxmlformats-officedocument.oleObject"/>
  <Override PartName="/ppt/embeddings/Microsoft_Equation4.bin" ContentType="application/vnd.openxmlformats-officedocument.oleObject"/>
  <Override PartName="/ppt/embeddings/Microsoft_Equation5.bin" ContentType="application/vnd.openxmlformats-officedocument.oleObject"/>
  <Override PartName="/ppt/embeddings/Microsoft_Equation6.bin" ContentType="application/vnd.openxmlformats-officedocument.oleObject"/>
  <Override PartName="/ppt/embeddings/Microsoft_Equation7.bin" ContentType="application/vnd.openxmlformats-officedocument.oleObject"/>
  <Override PartName="/ppt/embeddings/Microsoft_Equation8.bin" ContentType="application/vnd.openxmlformats-officedocument.oleObject"/>
  <Override PartName="/ppt/embeddings/Microsoft_Equation9.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64" r:id="rId4"/>
    <p:sldId id="258" r:id="rId5"/>
    <p:sldId id="265" r:id="rId6"/>
    <p:sldId id="259" r:id="rId7"/>
    <p:sldId id="266" r:id="rId8"/>
    <p:sldId id="260" r:id="rId9"/>
    <p:sldId id="267" r:id="rId10"/>
    <p:sldId id="261" r:id="rId11"/>
    <p:sldId id="268" r:id="rId12"/>
    <p:sldId id="262" r:id="rId13"/>
    <p:sldId id="269"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0" d="100"/>
          <a:sy n="80" d="100"/>
        </p:scale>
        <p:origin x="-1920"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 Id="rId2" Type="http://schemas.openxmlformats.org/officeDocument/2006/relationships/image" Target="../media/image4.emf"/><Relationship Id="rId3"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Tuesday, June 9,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Tuesday, June 9,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Tuesday, June 9,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Tuesday, June 9,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Tuesday, June 9, 15</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Tuesday, June 9, 15</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Tuesday, June 9,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Tuesday, June 9, 15</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Tuesday, June 9, 15</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Tuesday, June 9,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Tuesday, June 9, 15</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Tuesday, June 9, 15</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Equation8.bin"/><Relationship Id="rId4" Type="http://schemas.openxmlformats.org/officeDocument/2006/relationships/image" Target="../media/image9.emf"/><Relationship Id="rId1" Type="http://schemas.openxmlformats.org/officeDocument/2006/relationships/vmlDrawing" Target="../drawings/vmlDrawing6.vml"/><Relationship Id="rId2"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Equation9.bin"/><Relationship Id="rId4" Type="http://schemas.openxmlformats.org/officeDocument/2006/relationships/image" Target="../media/image10.emf"/><Relationship Id="rId1" Type="http://schemas.openxmlformats.org/officeDocument/2006/relationships/vmlDrawing" Target="../drawings/vmlDrawing7.vml"/><Relationship Id="rId2"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Equation1.bin"/><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Equation2.bin"/><Relationship Id="rId4" Type="http://schemas.openxmlformats.org/officeDocument/2006/relationships/image" Target="../media/image3.emf"/><Relationship Id="rId5" Type="http://schemas.openxmlformats.org/officeDocument/2006/relationships/oleObject" Target="../embeddings/Microsoft_Equation3.bin"/><Relationship Id="rId6" Type="http://schemas.openxmlformats.org/officeDocument/2006/relationships/image" Target="../media/image4.emf"/><Relationship Id="rId7" Type="http://schemas.openxmlformats.org/officeDocument/2006/relationships/oleObject" Target="../embeddings/Microsoft_Equation4.bin"/><Relationship Id="rId8"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Equation5.bin"/><Relationship Id="rId4"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quation6.bin"/><Relationship Id="rId4" Type="http://schemas.openxmlformats.org/officeDocument/2006/relationships/image" Target="../media/image7.e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Equation7.bin"/><Relationship Id="rId4" Type="http://schemas.openxmlformats.org/officeDocument/2006/relationships/image" Target="../media/image8.emf"/><Relationship Id="rId1" Type="http://schemas.openxmlformats.org/officeDocument/2006/relationships/vmlDrawing" Target="../drawings/vmlDrawing5.vml"/><Relationship Id="rId2"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7.8 Solving Problems Using Quadratic Models </a:t>
            </a:r>
            <a:endParaRPr lang="en-US" dirty="0"/>
          </a:p>
        </p:txBody>
      </p:sp>
    </p:spTree>
    <p:extLst>
      <p:ext uri="{BB962C8B-B14F-4D97-AF65-F5344CB8AC3E}">
        <p14:creationId xmlns:p14="http://schemas.microsoft.com/office/powerpoint/2010/main" val="36010335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1337" y="220855"/>
            <a:ext cx="8651595" cy="6349574"/>
          </a:xfrm>
        </p:spPr>
        <p:txBody>
          <a:bodyPr>
            <a:noAutofit/>
          </a:bodyPr>
          <a:lstStyle/>
          <a:p>
            <a:pPr marL="18288" indent="0">
              <a:buNone/>
            </a:pPr>
            <a:r>
              <a:rPr lang="en-US" sz="4400" dirty="0">
                <a:effectLst/>
              </a:rPr>
              <a:t>The length and width of a rectangular sheet of paper is 8 in by 11 in.  How much must be added equally to the length and width to double the area?</a:t>
            </a:r>
            <a:r>
              <a:rPr lang="en-CA" sz="4400" dirty="0">
                <a:effectLst/>
              </a:rPr>
              <a:t> </a:t>
            </a:r>
            <a:endParaRPr lang="en-US" sz="4400" dirty="0"/>
          </a:p>
        </p:txBody>
      </p:sp>
    </p:spTree>
    <p:extLst>
      <p:ext uri="{BB962C8B-B14F-4D97-AF65-F5344CB8AC3E}">
        <p14:creationId xmlns:p14="http://schemas.microsoft.com/office/powerpoint/2010/main" val="49864848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221038" y="546100"/>
            <a:ext cx="5922962" cy="467677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492125" y="619125"/>
            <a:ext cx="2651125" cy="13335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936625" y="254000"/>
            <a:ext cx="1222375" cy="369332"/>
          </a:xfrm>
          <a:prstGeom prst="rect">
            <a:avLst/>
          </a:prstGeom>
          <a:noFill/>
        </p:spPr>
        <p:txBody>
          <a:bodyPr wrap="square" rtlCol="0">
            <a:spAutoFit/>
          </a:bodyPr>
          <a:lstStyle/>
          <a:p>
            <a:r>
              <a:rPr lang="en-US" dirty="0" smtClean="0"/>
              <a:t>11+</a:t>
            </a:r>
            <a:r>
              <a:rPr lang="en-US" i="1" dirty="0" smtClean="0"/>
              <a:t>x</a:t>
            </a:r>
            <a:endParaRPr lang="en-US" dirty="0"/>
          </a:p>
        </p:txBody>
      </p:sp>
      <p:sp>
        <p:nvSpPr>
          <p:cNvPr id="6" name="TextBox 5"/>
          <p:cNvSpPr txBox="1"/>
          <p:nvPr/>
        </p:nvSpPr>
        <p:spPr>
          <a:xfrm>
            <a:off x="481012" y="1168916"/>
            <a:ext cx="1397000" cy="369332"/>
          </a:xfrm>
          <a:prstGeom prst="rect">
            <a:avLst/>
          </a:prstGeom>
          <a:noFill/>
        </p:spPr>
        <p:txBody>
          <a:bodyPr wrap="square" rtlCol="0">
            <a:spAutoFit/>
          </a:bodyPr>
          <a:lstStyle/>
          <a:p>
            <a:r>
              <a:rPr lang="en-US" dirty="0" smtClean="0"/>
              <a:t>8+</a:t>
            </a:r>
            <a:r>
              <a:rPr lang="en-US" i="1" dirty="0" smtClean="0"/>
              <a:t>x</a:t>
            </a:r>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2059892543"/>
              </p:ext>
            </p:extLst>
          </p:nvPr>
        </p:nvGraphicFramePr>
        <p:xfrm>
          <a:off x="3221038" y="546100"/>
          <a:ext cx="5992812" cy="4184650"/>
        </p:xfrm>
        <a:graphic>
          <a:graphicData uri="http://schemas.openxmlformats.org/presentationml/2006/ole">
            <mc:AlternateContent xmlns:mc="http://schemas.openxmlformats.org/markup-compatibility/2006">
              <mc:Choice xmlns:v="urn:schemas-microsoft-com:vml" Requires="v">
                <p:oleObj spid="_x0000_s6148" name="Equation" r:id="rId3" imgW="2514600" imgH="1371600" progId="Equation.3">
                  <p:embed/>
                </p:oleObj>
              </mc:Choice>
              <mc:Fallback>
                <p:oleObj name="Equation" r:id="rId3" imgW="2514600" imgH="1371600" progId="Equation.3">
                  <p:embed/>
                  <p:pic>
                    <p:nvPicPr>
                      <p:cNvPr id="0" name=""/>
                      <p:cNvPicPr/>
                      <p:nvPr/>
                    </p:nvPicPr>
                    <p:blipFill>
                      <a:blip r:embed="rId4"/>
                      <a:stretch>
                        <a:fillRect/>
                      </a:stretch>
                    </p:blipFill>
                    <p:spPr>
                      <a:xfrm>
                        <a:off x="3221038" y="546100"/>
                        <a:ext cx="5992812" cy="4184650"/>
                      </a:xfrm>
                      <a:prstGeom prst="rect">
                        <a:avLst/>
                      </a:prstGeom>
                    </p:spPr>
                  </p:pic>
                </p:oleObj>
              </mc:Fallback>
            </mc:AlternateContent>
          </a:graphicData>
        </a:graphic>
      </p:graphicFrame>
      <p:sp>
        <p:nvSpPr>
          <p:cNvPr id="9" name="TextBox 8"/>
          <p:cNvSpPr txBox="1"/>
          <p:nvPr/>
        </p:nvSpPr>
        <p:spPr>
          <a:xfrm>
            <a:off x="317500" y="5588000"/>
            <a:ext cx="8715375" cy="369332"/>
          </a:xfrm>
          <a:prstGeom prst="rect">
            <a:avLst/>
          </a:prstGeom>
          <a:noFill/>
        </p:spPr>
        <p:txBody>
          <a:bodyPr wrap="square" rtlCol="0">
            <a:spAutoFit/>
          </a:bodyPr>
          <a:lstStyle/>
          <a:p>
            <a:r>
              <a:rPr lang="en-US" dirty="0" smtClean="0"/>
              <a:t>3.9 cm must be added to double the area</a:t>
            </a:r>
            <a:endParaRPr lang="en-US" dirty="0"/>
          </a:p>
        </p:txBody>
      </p:sp>
    </p:spTree>
    <p:extLst>
      <p:ext uri="{BB962C8B-B14F-4D97-AF65-F5344CB8AC3E}">
        <p14:creationId xmlns:p14="http://schemas.microsoft.com/office/powerpoint/2010/main" val="366434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9745" y="368091"/>
            <a:ext cx="8504335" cy="6220742"/>
          </a:xfrm>
        </p:spPr>
        <p:txBody>
          <a:bodyPr>
            <a:noAutofit/>
          </a:bodyPr>
          <a:lstStyle/>
          <a:p>
            <a:pPr marL="18288" indent="0">
              <a:buNone/>
            </a:pPr>
            <a:r>
              <a:rPr lang="en-US" sz="4000" dirty="0">
                <a:effectLst/>
              </a:rPr>
              <a:t>A photographer is compiling a display of photos.  He wants each photograph to be square, and the matte around each photo to be 4 cm wide.  He wants the area of the matte of be equal to the area of the photo itself.  What should the dimensions of each photo be, to the nearest tenth of a </a:t>
            </a:r>
            <a:r>
              <a:rPr lang="en-US" sz="4000" dirty="0" err="1">
                <a:effectLst/>
              </a:rPr>
              <a:t>centimetre</a:t>
            </a:r>
            <a:r>
              <a:rPr lang="en-US" sz="4000" dirty="0">
                <a:effectLst/>
              </a:rPr>
              <a:t>?</a:t>
            </a:r>
            <a:r>
              <a:rPr lang="en-CA" sz="4000" dirty="0">
                <a:effectLst/>
              </a:rPr>
              <a:t> </a:t>
            </a:r>
            <a:endParaRPr lang="en-US" sz="4000" dirty="0"/>
          </a:p>
        </p:txBody>
      </p:sp>
    </p:spTree>
    <p:extLst>
      <p:ext uri="{BB962C8B-B14F-4D97-AF65-F5344CB8AC3E}">
        <p14:creationId xmlns:p14="http://schemas.microsoft.com/office/powerpoint/2010/main" val="2460978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492500" y="836613"/>
            <a:ext cx="4318000" cy="384651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Rectangle 3"/>
          <p:cNvSpPr/>
          <p:nvPr/>
        </p:nvSpPr>
        <p:spPr>
          <a:xfrm>
            <a:off x="365125" y="1174750"/>
            <a:ext cx="2524125" cy="23812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09625" y="1666875"/>
            <a:ext cx="1539875" cy="1428750"/>
          </a:xfrm>
          <a:prstGeom prst="rect">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190625" y="809625"/>
            <a:ext cx="936625" cy="369332"/>
          </a:xfrm>
          <a:prstGeom prst="rect">
            <a:avLst/>
          </a:prstGeom>
          <a:noFill/>
        </p:spPr>
        <p:txBody>
          <a:bodyPr wrap="square" rtlCol="0">
            <a:spAutoFit/>
          </a:bodyPr>
          <a:lstStyle/>
          <a:p>
            <a:r>
              <a:rPr lang="en-US" dirty="0" smtClean="0"/>
              <a:t>4 cm</a:t>
            </a:r>
            <a:endParaRPr lang="en-US" dirty="0"/>
          </a:p>
        </p:txBody>
      </p:sp>
      <p:sp>
        <p:nvSpPr>
          <p:cNvPr id="7" name="TextBox 6"/>
          <p:cNvSpPr txBox="1"/>
          <p:nvPr/>
        </p:nvSpPr>
        <p:spPr>
          <a:xfrm>
            <a:off x="1190625" y="1349375"/>
            <a:ext cx="936625" cy="369332"/>
          </a:xfrm>
          <a:prstGeom prst="rect">
            <a:avLst/>
          </a:prstGeom>
          <a:noFill/>
        </p:spPr>
        <p:txBody>
          <a:bodyPr wrap="square" rtlCol="0">
            <a:spAutoFit/>
          </a:bodyPr>
          <a:lstStyle/>
          <a:p>
            <a:r>
              <a:rPr lang="en-US" dirty="0" smtClean="0"/>
              <a:t>x</a:t>
            </a:r>
            <a:endParaRPr lang="en-US" dirty="0"/>
          </a:p>
        </p:txBody>
      </p:sp>
      <p:graphicFrame>
        <p:nvGraphicFramePr>
          <p:cNvPr id="8" name="Object 7"/>
          <p:cNvGraphicFramePr>
            <a:graphicFrameLocks noChangeAspect="1"/>
          </p:cNvGraphicFramePr>
          <p:nvPr>
            <p:extLst>
              <p:ext uri="{D42A27DB-BD31-4B8C-83A1-F6EECF244321}">
                <p14:modId xmlns:p14="http://schemas.microsoft.com/office/powerpoint/2010/main" val="2737981639"/>
              </p:ext>
            </p:extLst>
          </p:nvPr>
        </p:nvGraphicFramePr>
        <p:xfrm>
          <a:off x="3873500" y="836613"/>
          <a:ext cx="3644900" cy="3603625"/>
        </p:xfrm>
        <a:graphic>
          <a:graphicData uri="http://schemas.openxmlformats.org/presentationml/2006/ole">
            <mc:AlternateContent xmlns:mc="http://schemas.openxmlformats.org/markup-compatibility/2006">
              <mc:Choice xmlns:v="urn:schemas-microsoft-com:vml" Requires="v">
                <p:oleObj spid="_x0000_s7171" name="Equation" r:id="rId3" imgW="1092200" imgH="1181100" progId="Equation.3">
                  <p:embed/>
                </p:oleObj>
              </mc:Choice>
              <mc:Fallback>
                <p:oleObj name="Equation" r:id="rId3" imgW="1092200" imgH="1181100" progId="Equation.3">
                  <p:embed/>
                  <p:pic>
                    <p:nvPicPr>
                      <p:cNvPr id="0" name=""/>
                      <p:cNvPicPr/>
                      <p:nvPr/>
                    </p:nvPicPr>
                    <p:blipFill>
                      <a:blip r:embed="rId4"/>
                      <a:stretch>
                        <a:fillRect/>
                      </a:stretch>
                    </p:blipFill>
                    <p:spPr>
                      <a:xfrm>
                        <a:off x="3873500" y="836613"/>
                        <a:ext cx="3644900" cy="3603625"/>
                      </a:xfrm>
                      <a:prstGeom prst="rect">
                        <a:avLst/>
                      </a:prstGeom>
                    </p:spPr>
                  </p:pic>
                </p:oleObj>
              </mc:Fallback>
            </mc:AlternateContent>
          </a:graphicData>
        </a:graphic>
      </p:graphicFrame>
      <p:sp>
        <p:nvSpPr>
          <p:cNvPr id="10" name="TextBox 9"/>
          <p:cNvSpPr txBox="1"/>
          <p:nvPr/>
        </p:nvSpPr>
        <p:spPr>
          <a:xfrm>
            <a:off x="492125" y="5032375"/>
            <a:ext cx="7318375" cy="369332"/>
          </a:xfrm>
          <a:prstGeom prst="rect">
            <a:avLst/>
          </a:prstGeom>
          <a:noFill/>
        </p:spPr>
        <p:txBody>
          <a:bodyPr wrap="square" rtlCol="0">
            <a:spAutoFit/>
          </a:bodyPr>
          <a:lstStyle/>
          <a:p>
            <a:r>
              <a:rPr lang="en-US" dirty="0" smtClean="0"/>
              <a:t>The photograph should have a side length of about 2.8 cm.</a:t>
            </a:r>
            <a:endParaRPr lang="en-US" dirty="0"/>
          </a:p>
        </p:txBody>
      </p:sp>
    </p:spTree>
    <p:extLst>
      <p:ext uri="{BB962C8B-B14F-4D97-AF65-F5344CB8AC3E}">
        <p14:creationId xmlns:p14="http://schemas.microsoft.com/office/powerpoint/2010/main" val="39580562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1337" y="685801"/>
            <a:ext cx="8651595" cy="5534941"/>
          </a:xfrm>
        </p:spPr>
        <p:txBody>
          <a:bodyPr>
            <a:normAutofit/>
          </a:bodyPr>
          <a:lstStyle/>
          <a:p>
            <a:pPr marL="18288" indent="0">
              <a:buNone/>
            </a:pPr>
            <a:r>
              <a:rPr lang="en-US" sz="5400" dirty="0">
                <a:effectLst/>
              </a:rPr>
              <a:t>Assignment:  pg. 436 # 3-9</a:t>
            </a:r>
            <a:endParaRPr lang="en-CA" sz="5400" dirty="0">
              <a:effectLst/>
            </a:endParaRPr>
          </a:p>
          <a:p>
            <a:pPr marL="18288" indent="0">
              <a:buNone/>
            </a:pPr>
            <a:endParaRPr lang="en-US" sz="5400" dirty="0"/>
          </a:p>
        </p:txBody>
      </p:sp>
    </p:spTree>
    <p:extLst>
      <p:ext uri="{BB962C8B-B14F-4D97-AF65-F5344CB8AC3E}">
        <p14:creationId xmlns:p14="http://schemas.microsoft.com/office/powerpoint/2010/main" val="1423574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15595" y="2118370"/>
            <a:ext cx="4020986" cy="45520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Content Placeholder 1"/>
          <p:cNvSpPr>
            <a:spLocks noGrp="1"/>
          </p:cNvSpPr>
          <p:nvPr>
            <p:ph idx="1"/>
          </p:nvPr>
        </p:nvSpPr>
        <p:spPr>
          <a:xfrm>
            <a:off x="441792" y="368094"/>
            <a:ext cx="8357073" cy="6312764"/>
          </a:xfrm>
        </p:spPr>
        <p:txBody>
          <a:bodyPr>
            <a:noAutofit/>
          </a:bodyPr>
          <a:lstStyle/>
          <a:p>
            <a:pPr marL="18288" indent="0">
              <a:buNone/>
            </a:pPr>
            <a:r>
              <a:rPr lang="en-US" sz="2800" dirty="0">
                <a:effectLst/>
              </a:rPr>
              <a:t>The engineers who designed the Coal River Bridge on the Alaska Highway in BC used a supporting arch with twin metal arcs.  The function that describes the arch is:</a:t>
            </a:r>
            <a:r>
              <a:rPr lang="en-US" sz="2800" b="1" dirty="0">
                <a:effectLst/>
              </a:rPr>
              <a:t>	</a:t>
            </a:r>
            <a:endParaRPr lang="en-US" sz="2800" b="1" dirty="0" smtClean="0">
              <a:effectLst/>
            </a:endParaRPr>
          </a:p>
          <a:p>
            <a:pPr marL="18288" indent="0">
              <a:buNone/>
            </a:pPr>
            <a:r>
              <a:rPr lang="en-US" sz="2800" b="1" dirty="0" smtClean="0">
                <a:effectLst/>
              </a:rPr>
              <a:t> </a:t>
            </a:r>
            <a:endParaRPr lang="en-CA" sz="2800" dirty="0">
              <a:effectLst/>
            </a:endParaRPr>
          </a:p>
          <a:p>
            <a:pPr marL="18288" indent="0">
              <a:buNone/>
            </a:pPr>
            <a:r>
              <a:rPr lang="en-US" sz="2800" dirty="0" smtClean="0">
                <a:effectLst/>
              </a:rPr>
              <a:t>where </a:t>
            </a:r>
            <a:r>
              <a:rPr lang="en-US" sz="2800" i="1" dirty="0">
                <a:effectLst/>
              </a:rPr>
              <a:t>h(x)</a:t>
            </a:r>
            <a:r>
              <a:rPr lang="en-US" sz="2800" dirty="0">
                <a:effectLst/>
              </a:rPr>
              <a:t> is the height, in </a:t>
            </a:r>
            <a:r>
              <a:rPr lang="en-US" sz="2800" dirty="0" err="1">
                <a:effectLst/>
              </a:rPr>
              <a:t>metres</a:t>
            </a:r>
            <a:r>
              <a:rPr lang="en-US" sz="2800" dirty="0">
                <a:effectLst/>
              </a:rPr>
              <a:t>, of the arch </a:t>
            </a:r>
            <a:r>
              <a:rPr lang="en-US" sz="2800" dirty="0" smtClean="0">
                <a:effectLst/>
              </a:rPr>
              <a:t>above </a:t>
            </a:r>
            <a:r>
              <a:rPr lang="en-US" sz="2800" dirty="0">
                <a:effectLst/>
              </a:rPr>
              <a:t>the ice at any distance, </a:t>
            </a:r>
            <a:r>
              <a:rPr lang="en-US" sz="2800" i="1" dirty="0">
                <a:effectLst/>
              </a:rPr>
              <a:t>x</a:t>
            </a:r>
            <a:r>
              <a:rPr lang="en-US" sz="2800" dirty="0">
                <a:effectLst/>
              </a:rPr>
              <a:t>, in </a:t>
            </a:r>
            <a:r>
              <a:rPr lang="en-US" sz="2800" dirty="0" err="1">
                <a:effectLst/>
              </a:rPr>
              <a:t>metres</a:t>
            </a:r>
            <a:r>
              <a:rPr lang="en-US" sz="2800" dirty="0">
                <a:effectLst/>
              </a:rPr>
              <a:t>, from one </a:t>
            </a:r>
            <a:r>
              <a:rPr lang="en-US" sz="2800" dirty="0" smtClean="0">
                <a:effectLst/>
              </a:rPr>
              <a:t>end </a:t>
            </a:r>
            <a:r>
              <a:rPr lang="en-US" sz="2800" dirty="0">
                <a:effectLst/>
              </a:rPr>
              <a:t>of the bridge.</a:t>
            </a:r>
            <a:endParaRPr lang="en-CA" sz="2800" dirty="0">
              <a:effectLst/>
            </a:endParaRPr>
          </a:p>
          <a:p>
            <a:pPr marL="475488" indent="-457200">
              <a:buFont typeface="+mj-lt"/>
              <a:buAutoNum type="arabicPeriod"/>
            </a:pPr>
            <a:r>
              <a:rPr lang="en-US" sz="2800" dirty="0">
                <a:effectLst/>
              </a:rPr>
              <a:t>D</a:t>
            </a:r>
            <a:r>
              <a:rPr lang="en-US" sz="2800" dirty="0" smtClean="0">
                <a:effectLst/>
              </a:rPr>
              <a:t>etermine </a:t>
            </a:r>
            <a:r>
              <a:rPr lang="en-US" sz="2800" dirty="0">
                <a:effectLst/>
              </a:rPr>
              <a:t>the distance between the bases of the arches.</a:t>
            </a:r>
            <a:endParaRPr lang="en-CA" sz="2800" dirty="0">
              <a:effectLst/>
            </a:endParaRPr>
          </a:p>
          <a:p>
            <a:pPr marL="18288" indent="0">
              <a:buNone/>
            </a:pPr>
            <a:r>
              <a:rPr lang="en-US" sz="2800" dirty="0">
                <a:effectLst/>
              </a:rPr>
              <a:t> </a:t>
            </a:r>
            <a:endParaRPr lang="en-CA" sz="2800" dirty="0">
              <a:effectLst/>
            </a:endParaRPr>
          </a:p>
          <a:p>
            <a:pPr marL="475488" indent="-457200">
              <a:buFont typeface="+mj-lt"/>
              <a:buAutoNum type="arabicPeriod" startAt="2"/>
            </a:pPr>
            <a:r>
              <a:rPr lang="en-US" sz="2800" dirty="0" smtClean="0">
                <a:effectLst/>
              </a:rPr>
              <a:t>Determine </a:t>
            </a:r>
            <a:r>
              <a:rPr lang="en-US" sz="2800" dirty="0">
                <a:effectLst/>
              </a:rPr>
              <a:t>the maximum height of the arch, to the nearest tenth of a </a:t>
            </a:r>
            <a:r>
              <a:rPr lang="en-US" sz="2800" dirty="0" err="1">
                <a:effectLst/>
              </a:rPr>
              <a:t>metre</a:t>
            </a:r>
            <a:r>
              <a:rPr lang="en-US" sz="2800" dirty="0">
                <a:effectLst/>
              </a:rPr>
              <a:t>.</a:t>
            </a:r>
            <a:endParaRPr lang="en-CA" sz="2800" dirty="0">
              <a:effectLst/>
            </a:endParaRPr>
          </a:p>
          <a:p>
            <a:endParaRPr lang="en-US" sz="2800" dirty="0"/>
          </a:p>
        </p:txBody>
      </p:sp>
      <p:graphicFrame>
        <p:nvGraphicFramePr>
          <p:cNvPr id="4" name="Object 3"/>
          <p:cNvGraphicFramePr>
            <a:graphicFrameLocks noChangeAspect="1"/>
          </p:cNvGraphicFramePr>
          <p:nvPr>
            <p:extLst>
              <p:ext uri="{D42A27DB-BD31-4B8C-83A1-F6EECF244321}">
                <p14:modId xmlns:p14="http://schemas.microsoft.com/office/powerpoint/2010/main" val="2800612398"/>
              </p:ext>
            </p:extLst>
          </p:nvPr>
        </p:nvGraphicFramePr>
        <p:xfrm>
          <a:off x="2715595" y="2118370"/>
          <a:ext cx="4020986" cy="455206"/>
        </p:xfrm>
        <a:graphic>
          <a:graphicData uri="http://schemas.openxmlformats.org/presentationml/2006/ole">
            <mc:AlternateContent xmlns:mc="http://schemas.openxmlformats.org/markup-compatibility/2006">
              <mc:Choice xmlns:v="urn:schemas-microsoft-com:vml" Requires="v">
                <p:oleObj spid="_x0000_s1030" name="Equation" r:id="rId3" imgW="2019300" imgH="228600" progId="Equation.3">
                  <p:embed/>
                </p:oleObj>
              </mc:Choice>
              <mc:Fallback>
                <p:oleObj name="Equation" r:id="rId3" imgW="2019300" imgH="228600" progId="Equation.3">
                  <p:embed/>
                  <p:pic>
                    <p:nvPicPr>
                      <p:cNvPr id="0" name=""/>
                      <p:cNvPicPr/>
                      <p:nvPr/>
                    </p:nvPicPr>
                    <p:blipFill>
                      <a:blip r:embed="rId4"/>
                      <a:stretch>
                        <a:fillRect/>
                      </a:stretch>
                    </p:blipFill>
                    <p:spPr>
                      <a:xfrm>
                        <a:off x="2715595" y="2118370"/>
                        <a:ext cx="4020986" cy="455206"/>
                      </a:xfrm>
                      <a:prstGeom prst="rect">
                        <a:avLst/>
                      </a:prstGeom>
                    </p:spPr>
                  </p:pic>
                </p:oleObj>
              </mc:Fallback>
            </mc:AlternateContent>
          </a:graphicData>
        </a:graphic>
      </p:graphicFrame>
    </p:spTree>
    <p:extLst>
      <p:ext uri="{BB962C8B-B14F-4D97-AF65-F5344CB8AC3E}">
        <p14:creationId xmlns:p14="http://schemas.microsoft.com/office/powerpoint/2010/main" val="371029029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920750" y="2925763"/>
            <a:ext cx="6751638" cy="199072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920750" y="1709738"/>
            <a:ext cx="4730749" cy="104933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765174" y="358775"/>
            <a:ext cx="4886325" cy="10858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1811210164"/>
              </p:ext>
            </p:extLst>
          </p:nvPr>
        </p:nvGraphicFramePr>
        <p:xfrm>
          <a:off x="765174" y="358775"/>
          <a:ext cx="4886325" cy="1085850"/>
        </p:xfrm>
        <a:graphic>
          <a:graphicData uri="http://schemas.openxmlformats.org/presentationml/2006/ole">
            <mc:AlternateContent xmlns:mc="http://schemas.openxmlformats.org/markup-compatibility/2006">
              <mc:Choice xmlns:v="urn:schemas-microsoft-com:vml" Requires="v">
                <p:oleObj spid="_x0000_s2061" name="Equation" r:id="rId3" imgW="2057400" imgH="457200" progId="Equation.3">
                  <p:embed/>
                </p:oleObj>
              </mc:Choice>
              <mc:Fallback>
                <p:oleObj name="Equation" r:id="rId3" imgW="2057400" imgH="457200" progId="Equation.3">
                  <p:embed/>
                  <p:pic>
                    <p:nvPicPr>
                      <p:cNvPr id="0" name=""/>
                      <p:cNvPicPr/>
                      <p:nvPr/>
                    </p:nvPicPr>
                    <p:blipFill>
                      <a:blip r:embed="rId4"/>
                      <a:stretch>
                        <a:fillRect/>
                      </a:stretch>
                    </p:blipFill>
                    <p:spPr>
                      <a:xfrm>
                        <a:off x="765174" y="358775"/>
                        <a:ext cx="4886325" cy="108585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49007606"/>
              </p:ext>
            </p:extLst>
          </p:nvPr>
        </p:nvGraphicFramePr>
        <p:xfrm>
          <a:off x="920750" y="1824038"/>
          <a:ext cx="4464050" cy="935037"/>
        </p:xfrm>
        <a:graphic>
          <a:graphicData uri="http://schemas.openxmlformats.org/presentationml/2006/ole">
            <mc:AlternateContent xmlns:mc="http://schemas.openxmlformats.org/markup-compatibility/2006">
              <mc:Choice xmlns:v="urn:schemas-microsoft-com:vml" Requires="v">
                <p:oleObj spid="_x0000_s2062" name="Equation" r:id="rId5" imgW="1879600" imgH="393700" progId="Equation.3">
                  <p:embed/>
                </p:oleObj>
              </mc:Choice>
              <mc:Fallback>
                <p:oleObj name="Equation" r:id="rId5" imgW="1879600" imgH="393700" progId="Equation.3">
                  <p:embed/>
                  <p:pic>
                    <p:nvPicPr>
                      <p:cNvPr id="0" name=""/>
                      <p:cNvPicPr/>
                      <p:nvPr/>
                    </p:nvPicPr>
                    <p:blipFill>
                      <a:blip r:embed="rId6"/>
                      <a:stretch>
                        <a:fillRect/>
                      </a:stretch>
                    </p:blipFill>
                    <p:spPr>
                      <a:xfrm>
                        <a:off x="920750" y="1824038"/>
                        <a:ext cx="4464050" cy="935037"/>
                      </a:xfrm>
                      <a:prstGeom prst="rect">
                        <a:avLst/>
                      </a:prstGeom>
                    </p:spPr>
                  </p:pic>
                </p:oleObj>
              </mc:Fallback>
            </mc:AlternateContent>
          </a:graphicData>
        </a:graphic>
      </p:graphicFrame>
      <p:sp>
        <p:nvSpPr>
          <p:cNvPr id="8" name="TextBox 7"/>
          <p:cNvSpPr txBox="1"/>
          <p:nvPr/>
        </p:nvSpPr>
        <p:spPr>
          <a:xfrm>
            <a:off x="428625" y="4916488"/>
            <a:ext cx="6715125" cy="1569660"/>
          </a:xfrm>
          <a:prstGeom prst="rect">
            <a:avLst/>
          </a:prstGeom>
          <a:noFill/>
        </p:spPr>
        <p:txBody>
          <a:bodyPr wrap="square" rtlCol="0">
            <a:spAutoFit/>
          </a:bodyPr>
          <a:lstStyle/>
          <a:p>
            <a:r>
              <a:rPr lang="en-US" sz="2400" dirty="0" smtClean="0"/>
              <a:t>The distance between the bases in 98.6 m</a:t>
            </a:r>
          </a:p>
          <a:p>
            <a:r>
              <a:rPr lang="en-US" sz="2400" dirty="0" smtClean="0"/>
              <a:t>The maximum height is 12.3 m</a:t>
            </a:r>
          </a:p>
          <a:p>
            <a:endParaRPr lang="en-US" sz="2400" dirty="0"/>
          </a:p>
          <a:p>
            <a:endParaRPr lang="en-US" sz="2400" dirty="0"/>
          </a:p>
        </p:txBody>
      </p:sp>
      <p:graphicFrame>
        <p:nvGraphicFramePr>
          <p:cNvPr id="9" name="Object 8"/>
          <p:cNvGraphicFramePr>
            <a:graphicFrameLocks noChangeAspect="1"/>
          </p:cNvGraphicFramePr>
          <p:nvPr>
            <p:extLst>
              <p:ext uri="{D42A27DB-BD31-4B8C-83A1-F6EECF244321}">
                <p14:modId xmlns:p14="http://schemas.microsoft.com/office/powerpoint/2010/main" val="2025118355"/>
              </p:ext>
            </p:extLst>
          </p:nvPr>
        </p:nvGraphicFramePr>
        <p:xfrm>
          <a:off x="1096963" y="2925763"/>
          <a:ext cx="6575425" cy="1990725"/>
        </p:xfrm>
        <a:graphic>
          <a:graphicData uri="http://schemas.openxmlformats.org/presentationml/2006/ole">
            <mc:AlternateContent xmlns:mc="http://schemas.openxmlformats.org/markup-compatibility/2006">
              <mc:Choice xmlns:v="urn:schemas-microsoft-com:vml" Requires="v">
                <p:oleObj spid="_x0000_s2063" name="Equation" r:id="rId7" imgW="2768600" imgH="838200" progId="Equation.3">
                  <p:embed/>
                </p:oleObj>
              </mc:Choice>
              <mc:Fallback>
                <p:oleObj name="Equation" r:id="rId7" imgW="2768600" imgH="838200" progId="Equation.3">
                  <p:embed/>
                  <p:pic>
                    <p:nvPicPr>
                      <p:cNvPr id="0" name=""/>
                      <p:cNvPicPr/>
                      <p:nvPr/>
                    </p:nvPicPr>
                    <p:blipFill>
                      <a:blip r:embed="rId8"/>
                      <a:stretch>
                        <a:fillRect/>
                      </a:stretch>
                    </p:blipFill>
                    <p:spPr>
                      <a:xfrm>
                        <a:off x="1096963" y="2925763"/>
                        <a:ext cx="6575425" cy="1990725"/>
                      </a:xfrm>
                      <a:prstGeom prst="rect">
                        <a:avLst/>
                      </a:prstGeom>
                    </p:spPr>
                  </p:pic>
                </p:oleObj>
              </mc:Fallback>
            </mc:AlternateContent>
          </a:graphicData>
        </a:graphic>
      </p:graphicFrame>
    </p:spTree>
    <p:extLst>
      <p:ext uri="{BB962C8B-B14F-4D97-AF65-F5344CB8AC3E}">
        <p14:creationId xmlns:p14="http://schemas.microsoft.com/office/powerpoint/2010/main" val="12269306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299" y="336114"/>
            <a:ext cx="8670003" cy="6307933"/>
          </a:xfrm>
        </p:spPr>
        <p:txBody>
          <a:bodyPr>
            <a:normAutofit/>
          </a:bodyPr>
          <a:lstStyle/>
          <a:p>
            <a:pPr marL="18288" indent="0">
              <a:buNone/>
            </a:pPr>
            <a:r>
              <a:rPr lang="en-US" sz="4800" dirty="0">
                <a:effectLst/>
              </a:rPr>
              <a:t>Find two consecutive odd whole numbers such that the sum of their squares is 130.</a:t>
            </a:r>
            <a:endParaRPr lang="en-CA" sz="4800" dirty="0">
              <a:effectLst/>
            </a:endParaRPr>
          </a:p>
          <a:p>
            <a:pPr marL="18288" indent="0">
              <a:buNone/>
            </a:pPr>
            <a:endParaRPr lang="en-US" sz="4800" dirty="0"/>
          </a:p>
        </p:txBody>
      </p:sp>
    </p:spTree>
    <p:extLst>
      <p:ext uri="{BB962C8B-B14F-4D97-AF65-F5344CB8AC3E}">
        <p14:creationId xmlns:p14="http://schemas.microsoft.com/office/powerpoint/2010/main" val="423366043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90625" y="1208107"/>
            <a:ext cx="5349875" cy="33257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543334008"/>
              </p:ext>
            </p:extLst>
          </p:nvPr>
        </p:nvGraphicFramePr>
        <p:xfrm>
          <a:off x="1362075" y="1155700"/>
          <a:ext cx="4916488" cy="3378200"/>
        </p:xfrm>
        <a:graphic>
          <a:graphicData uri="http://schemas.openxmlformats.org/presentationml/2006/ole">
            <mc:AlternateContent xmlns:mc="http://schemas.openxmlformats.org/markup-compatibility/2006">
              <mc:Choice xmlns:v="urn:schemas-microsoft-com:vml" Requires="v">
                <p:oleObj spid="_x0000_s3077" name="Equation" r:id="rId3" imgW="2070100" imgH="1422400" progId="Equation.3">
                  <p:embed/>
                </p:oleObj>
              </mc:Choice>
              <mc:Fallback>
                <p:oleObj name="Equation" r:id="rId3" imgW="2070100" imgH="1422400" progId="Equation.3">
                  <p:embed/>
                  <p:pic>
                    <p:nvPicPr>
                      <p:cNvPr id="0" name=""/>
                      <p:cNvPicPr/>
                      <p:nvPr/>
                    </p:nvPicPr>
                    <p:blipFill>
                      <a:blip r:embed="rId4"/>
                      <a:stretch>
                        <a:fillRect/>
                      </a:stretch>
                    </p:blipFill>
                    <p:spPr>
                      <a:xfrm>
                        <a:off x="1362075" y="1155700"/>
                        <a:ext cx="4916488" cy="3378200"/>
                      </a:xfrm>
                      <a:prstGeom prst="rect">
                        <a:avLst/>
                      </a:prstGeom>
                    </p:spPr>
                  </p:pic>
                </p:oleObj>
              </mc:Fallback>
            </mc:AlternateContent>
          </a:graphicData>
        </a:graphic>
      </p:graphicFrame>
      <p:sp>
        <p:nvSpPr>
          <p:cNvPr id="5" name="TextBox 4"/>
          <p:cNvSpPr txBox="1"/>
          <p:nvPr/>
        </p:nvSpPr>
        <p:spPr>
          <a:xfrm>
            <a:off x="444500" y="254000"/>
            <a:ext cx="8159750" cy="954107"/>
          </a:xfrm>
          <a:prstGeom prst="rect">
            <a:avLst/>
          </a:prstGeom>
          <a:noFill/>
        </p:spPr>
        <p:txBody>
          <a:bodyPr wrap="square" rtlCol="0">
            <a:spAutoFit/>
          </a:bodyPr>
          <a:lstStyle/>
          <a:p>
            <a:r>
              <a:rPr lang="en-US" sz="2800" dirty="0" smtClean="0"/>
              <a:t>Let the smaller number be 2</a:t>
            </a:r>
            <a:r>
              <a:rPr lang="en-US" sz="2800" i="1" dirty="0" smtClean="0"/>
              <a:t>x</a:t>
            </a:r>
            <a:r>
              <a:rPr lang="en-US" sz="2800" dirty="0" smtClean="0"/>
              <a:t>+1 and the larger number be 2</a:t>
            </a:r>
            <a:r>
              <a:rPr lang="en-US" sz="2800" i="1" dirty="0" smtClean="0"/>
              <a:t>x</a:t>
            </a:r>
            <a:r>
              <a:rPr lang="en-US" sz="2800" dirty="0" smtClean="0"/>
              <a:t>+3</a:t>
            </a:r>
            <a:endParaRPr lang="en-US" sz="2800" dirty="0"/>
          </a:p>
        </p:txBody>
      </p:sp>
      <p:sp>
        <p:nvSpPr>
          <p:cNvPr id="6" name="TextBox 5"/>
          <p:cNvSpPr txBox="1"/>
          <p:nvPr/>
        </p:nvSpPr>
        <p:spPr>
          <a:xfrm>
            <a:off x="444500" y="4533900"/>
            <a:ext cx="8159750" cy="954107"/>
          </a:xfrm>
          <a:prstGeom prst="rect">
            <a:avLst/>
          </a:prstGeom>
          <a:noFill/>
        </p:spPr>
        <p:txBody>
          <a:bodyPr wrap="square" rtlCol="0">
            <a:spAutoFit/>
          </a:bodyPr>
          <a:lstStyle/>
          <a:p>
            <a:r>
              <a:rPr lang="en-US" sz="2800" dirty="0" smtClean="0"/>
              <a:t>Smaller number =7 or -9 (remove -9 because not a whole number) </a:t>
            </a:r>
            <a:endParaRPr lang="en-US" sz="2800" dirty="0"/>
          </a:p>
        </p:txBody>
      </p:sp>
      <p:sp>
        <p:nvSpPr>
          <p:cNvPr id="7" name="TextBox 6"/>
          <p:cNvSpPr txBox="1"/>
          <p:nvPr/>
        </p:nvSpPr>
        <p:spPr>
          <a:xfrm>
            <a:off x="444500" y="5615315"/>
            <a:ext cx="8159750" cy="523220"/>
          </a:xfrm>
          <a:prstGeom prst="rect">
            <a:avLst/>
          </a:prstGeom>
          <a:noFill/>
        </p:spPr>
        <p:txBody>
          <a:bodyPr wrap="square" rtlCol="0">
            <a:spAutoFit/>
          </a:bodyPr>
          <a:lstStyle/>
          <a:p>
            <a:r>
              <a:rPr lang="en-US" sz="2800" dirty="0" smtClean="0"/>
              <a:t>The smaller number is 7 and the larger is 9</a:t>
            </a:r>
            <a:endParaRPr lang="en-US" sz="2800" dirty="0"/>
          </a:p>
        </p:txBody>
      </p:sp>
    </p:spTree>
    <p:extLst>
      <p:ext uri="{BB962C8B-B14F-4D97-AF65-F5344CB8AC3E}">
        <p14:creationId xmlns:p14="http://schemas.microsoft.com/office/powerpoint/2010/main" val="301775215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52229" y="239259"/>
            <a:ext cx="8301851" cy="6331170"/>
          </a:xfrm>
        </p:spPr>
        <p:txBody>
          <a:bodyPr>
            <a:normAutofit/>
          </a:bodyPr>
          <a:lstStyle/>
          <a:p>
            <a:pPr marL="18288" indent="0">
              <a:buNone/>
            </a:pPr>
            <a:r>
              <a:rPr lang="en-US" sz="3600" dirty="0">
                <a:effectLst/>
              </a:rPr>
              <a:t>Two planes travel at right angles to each other after leaving an airport at the same time.  One hour later, they are 390 km apart.  If one plane travels 210 km/h faster than the other, what is the speed of the slower plane?</a:t>
            </a:r>
            <a:endParaRPr lang="en-CA" sz="3600" dirty="0">
              <a:effectLst/>
            </a:endParaRPr>
          </a:p>
          <a:p>
            <a:pPr marL="18288" indent="0">
              <a:buNone/>
            </a:pPr>
            <a:endParaRPr lang="en-US" sz="3600" dirty="0"/>
          </a:p>
        </p:txBody>
      </p:sp>
    </p:spTree>
    <p:extLst>
      <p:ext uri="{BB962C8B-B14F-4D97-AF65-F5344CB8AC3E}">
        <p14:creationId xmlns:p14="http://schemas.microsoft.com/office/powerpoint/2010/main" val="29203231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603500" y="206375"/>
            <a:ext cx="6429375" cy="409575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714375" y="571500"/>
            <a:ext cx="0" cy="18415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14375" y="571500"/>
            <a:ext cx="188912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714375" y="571500"/>
            <a:ext cx="1889125" cy="1841500"/>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1111250" y="206375"/>
            <a:ext cx="1047750" cy="369332"/>
          </a:xfrm>
          <a:prstGeom prst="rect">
            <a:avLst/>
          </a:prstGeom>
          <a:noFill/>
        </p:spPr>
        <p:txBody>
          <a:bodyPr wrap="square" rtlCol="0">
            <a:spAutoFit/>
          </a:bodyPr>
          <a:lstStyle/>
          <a:p>
            <a:r>
              <a:rPr lang="en-US" i="1" dirty="0" smtClean="0"/>
              <a:t>x</a:t>
            </a:r>
            <a:r>
              <a:rPr lang="en-US" dirty="0" smtClean="0"/>
              <a:t>+210</a:t>
            </a:r>
            <a:endParaRPr lang="en-US" i="1" dirty="0"/>
          </a:p>
        </p:txBody>
      </p:sp>
      <p:sp>
        <p:nvSpPr>
          <p:cNvPr id="12" name="TextBox 11"/>
          <p:cNvSpPr txBox="1"/>
          <p:nvPr/>
        </p:nvSpPr>
        <p:spPr>
          <a:xfrm>
            <a:off x="142875" y="1301750"/>
            <a:ext cx="571500" cy="369332"/>
          </a:xfrm>
          <a:prstGeom prst="rect">
            <a:avLst/>
          </a:prstGeom>
          <a:noFill/>
        </p:spPr>
        <p:txBody>
          <a:bodyPr wrap="square" rtlCol="0">
            <a:spAutoFit/>
          </a:bodyPr>
          <a:lstStyle/>
          <a:p>
            <a:r>
              <a:rPr lang="en-US" i="1" dirty="0" smtClean="0"/>
              <a:t>x</a:t>
            </a:r>
            <a:endParaRPr lang="en-US" i="1" dirty="0"/>
          </a:p>
        </p:txBody>
      </p:sp>
      <p:sp>
        <p:nvSpPr>
          <p:cNvPr id="13" name="TextBox 12"/>
          <p:cNvSpPr txBox="1"/>
          <p:nvPr/>
        </p:nvSpPr>
        <p:spPr>
          <a:xfrm>
            <a:off x="1714500" y="1671082"/>
            <a:ext cx="889000" cy="369332"/>
          </a:xfrm>
          <a:prstGeom prst="rect">
            <a:avLst/>
          </a:prstGeom>
          <a:noFill/>
        </p:spPr>
        <p:txBody>
          <a:bodyPr wrap="square" rtlCol="0">
            <a:spAutoFit/>
          </a:bodyPr>
          <a:lstStyle/>
          <a:p>
            <a:r>
              <a:rPr lang="en-US" dirty="0" smtClean="0"/>
              <a:t>390</a:t>
            </a:r>
            <a:endParaRPr lang="en-US" dirty="0"/>
          </a:p>
        </p:txBody>
      </p:sp>
      <p:graphicFrame>
        <p:nvGraphicFramePr>
          <p:cNvPr id="15" name="Object 14"/>
          <p:cNvGraphicFramePr>
            <a:graphicFrameLocks noChangeAspect="1"/>
          </p:cNvGraphicFramePr>
          <p:nvPr>
            <p:extLst>
              <p:ext uri="{D42A27DB-BD31-4B8C-83A1-F6EECF244321}">
                <p14:modId xmlns:p14="http://schemas.microsoft.com/office/powerpoint/2010/main" val="3234510398"/>
              </p:ext>
            </p:extLst>
          </p:nvPr>
        </p:nvGraphicFramePr>
        <p:xfrm>
          <a:off x="2603500" y="206375"/>
          <a:ext cx="6429375" cy="3921125"/>
        </p:xfrm>
        <a:graphic>
          <a:graphicData uri="http://schemas.openxmlformats.org/presentationml/2006/ole">
            <mc:AlternateContent xmlns:mc="http://schemas.openxmlformats.org/markup-compatibility/2006">
              <mc:Choice xmlns:v="urn:schemas-microsoft-com:vml" Requires="v">
                <p:oleObj spid="_x0000_s4102" name="Equation" r:id="rId3" imgW="3467100" imgH="1651000" progId="Equation.3">
                  <p:embed/>
                </p:oleObj>
              </mc:Choice>
              <mc:Fallback>
                <p:oleObj name="Equation" r:id="rId3" imgW="3467100" imgH="1651000" progId="Equation.3">
                  <p:embed/>
                  <p:pic>
                    <p:nvPicPr>
                      <p:cNvPr id="0" name=""/>
                      <p:cNvPicPr/>
                      <p:nvPr/>
                    </p:nvPicPr>
                    <p:blipFill>
                      <a:blip r:embed="rId4"/>
                      <a:stretch>
                        <a:fillRect/>
                      </a:stretch>
                    </p:blipFill>
                    <p:spPr>
                      <a:xfrm>
                        <a:off x="2603500" y="206375"/>
                        <a:ext cx="6429375" cy="3921125"/>
                      </a:xfrm>
                      <a:prstGeom prst="rect">
                        <a:avLst/>
                      </a:prstGeom>
                    </p:spPr>
                  </p:pic>
                </p:oleObj>
              </mc:Fallback>
            </mc:AlternateContent>
          </a:graphicData>
        </a:graphic>
      </p:graphicFrame>
      <p:sp>
        <p:nvSpPr>
          <p:cNvPr id="17" name="TextBox 16"/>
          <p:cNvSpPr txBox="1"/>
          <p:nvPr/>
        </p:nvSpPr>
        <p:spPr>
          <a:xfrm>
            <a:off x="6254750" y="428625"/>
            <a:ext cx="2635250" cy="369332"/>
          </a:xfrm>
          <a:prstGeom prst="rect">
            <a:avLst/>
          </a:prstGeom>
          <a:noFill/>
        </p:spPr>
        <p:txBody>
          <a:bodyPr wrap="square" rtlCol="0">
            <a:spAutoFit/>
          </a:bodyPr>
          <a:lstStyle/>
          <a:p>
            <a:r>
              <a:rPr lang="en-US" dirty="0" smtClean="0"/>
              <a:t>&lt;-Pythagoras</a:t>
            </a:r>
            <a:endParaRPr lang="en-US" dirty="0"/>
          </a:p>
        </p:txBody>
      </p:sp>
      <p:sp>
        <p:nvSpPr>
          <p:cNvPr id="18" name="Oval 17"/>
          <p:cNvSpPr/>
          <p:nvPr/>
        </p:nvSpPr>
        <p:spPr>
          <a:xfrm>
            <a:off x="5953125" y="3619500"/>
            <a:ext cx="730250" cy="682625"/>
          </a:xfrm>
          <a:prstGeom prst="ellipse">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0" name="Straight Connector 19"/>
          <p:cNvCxnSpPr/>
          <p:nvPr/>
        </p:nvCxnSpPr>
        <p:spPr>
          <a:xfrm flipH="1">
            <a:off x="5953125" y="3460750"/>
            <a:ext cx="730250" cy="1047750"/>
          </a:xfrm>
          <a:prstGeom prst="line">
            <a:avLst/>
          </a:prstGeom>
        </p:spPr>
        <p:style>
          <a:lnRef idx="2">
            <a:schemeClr val="accent1"/>
          </a:lnRef>
          <a:fillRef idx="0">
            <a:schemeClr val="accent1"/>
          </a:fillRef>
          <a:effectRef idx="1">
            <a:schemeClr val="accent1"/>
          </a:effectRef>
          <a:fontRef idx="minor">
            <a:schemeClr val="tx1"/>
          </a:fontRef>
        </p:style>
      </p:cxnSp>
      <p:sp>
        <p:nvSpPr>
          <p:cNvPr id="21" name="TextBox 20"/>
          <p:cNvSpPr txBox="1"/>
          <p:nvPr/>
        </p:nvSpPr>
        <p:spPr>
          <a:xfrm>
            <a:off x="571500" y="5048250"/>
            <a:ext cx="8143875" cy="523220"/>
          </a:xfrm>
          <a:prstGeom prst="rect">
            <a:avLst/>
          </a:prstGeom>
          <a:noFill/>
        </p:spPr>
        <p:txBody>
          <a:bodyPr wrap="square" rtlCol="0">
            <a:spAutoFit/>
          </a:bodyPr>
          <a:lstStyle/>
          <a:p>
            <a:r>
              <a:rPr lang="en-US" sz="2800" dirty="0" smtClean="0"/>
              <a:t>The slower plan is travelling at 150 km/</a:t>
            </a:r>
            <a:r>
              <a:rPr lang="en-US" sz="2800" dirty="0" err="1" smtClean="0"/>
              <a:t>hr</a:t>
            </a:r>
            <a:endParaRPr lang="en-US" sz="2800" dirty="0"/>
          </a:p>
        </p:txBody>
      </p:sp>
    </p:spTree>
    <p:extLst>
      <p:ext uri="{BB962C8B-B14F-4D97-AF65-F5344CB8AC3E}">
        <p14:creationId xmlns:p14="http://schemas.microsoft.com/office/powerpoint/2010/main" val="227468872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8153" y="331283"/>
            <a:ext cx="8559557" cy="6220742"/>
          </a:xfrm>
        </p:spPr>
        <p:txBody>
          <a:bodyPr>
            <a:noAutofit/>
          </a:bodyPr>
          <a:lstStyle/>
          <a:p>
            <a:pPr marL="18288" indent="0">
              <a:buNone/>
            </a:pPr>
            <a:r>
              <a:rPr lang="en-US" sz="4400" dirty="0">
                <a:effectLst/>
              </a:rPr>
              <a:t>A doughnut store sells doughnuts with Bavarian cream </a:t>
            </a:r>
            <a:r>
              <a:rPr lang="en-US" sz="4400" dirty="0" err="1">
                <a:effectLst/>
              </a:rPr>
              <a:t>centres</a:t>
            </a:r>
            <a:r>
              <a:rPr lang="en-US" sz="4400" dirty="0">
                <a:effectLst/>
              </a:rPr>
              <a:t>.  </a:t>
            </a:r>
            <a:r>
              <a:rPr lang="en-US" sz="4400" dirty="0" smtClean="0">
                <a:effectLst/>
              </a:rPr>
              <a:t>The baker </a:t>
            </a:r>
            <a:r>
              <a:rPr lang="en-US" sz="4400" dirty="0">
                <a:effectLst/>
              </a:rPr>
              <a:t>wants the area of the cream to be half the area of the cake part of the doughnut.  The outer radius of the whole doughnut is 6cm.  Determine the radius of the cream </a:t>
            </a:r>
            <a:r>
              <a:rPr lang="en-US" sz="4400" dirty="0" err="1">
                <a:effectLst/>
              </a:rPr>
              <a:t>centre</a:t>
            </a:r>
            <a:r>
              <a:rPr lang="en-US" sz="4400" dirty="0">
                <a:effectLst/>
              </a:rPr>
              <a:t>.</a:t>
            </a:r>
            <a:endParaRPr lang="en-CA" sz="4400" dirty="0">
              <a:effectLst/>
            </a:endParaRPr>
          </a:p>
          <a:p>
            <a:pPr marL="18288" indent="0">
              <a:buNone/>
            </a:pPr>
            <a:endParaRPr lang="en-US" sz="4400" dirty="0"/>
          </a:p>
        </p:txBody>
      </p:sp>
    </p:spTree>
    <p:extLst>
      <p:ext uri="{BB962C8B-B14F-4D97-AF65-F5344CB8AC3E}">
        <p14:creationId xmlns:p14="http://schemas.microsoft.com/office/powerpoint/2010/main" val="57088066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2286000" y="508000"/>
            <a:ext cx="5159375" cy="426307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12" name="Object 11"/>
          <p:cNvGraphicFramePr>
            <a:graphicFrameLocks noChangeAspect="1"/>
          </p:cNvGraphicFramePr>
          <p:nvPr>
            <p:extLst>
              <p:ext uri="{D42A27DB-BD31-4B8C-83A1-F6EECF244321}">
                <p14:modId xmlns:p14="http://schemas.microsoft.com/office/powerpoint/2010/main" val="1790298796"/>
              </p:ext>
            </p:extLst>
          </p:nvPr>
        </p:nvGraphicFramePr>
        <p:xfrm>
          <a:off x="2511425" y="430212"/>
          <a:ext cx="4759325" cy="4378325"/>
        </p:xfrm>
        <a:graphic>
          <a:graphicData uri="http://schemas.openxmlformats.org/presentationml/2006/ole">
            <mc:AlternateContent xmlns:mc="http://schemas.openxmlformats.org/markup-compatibility/2006">
              <mc:Choice xmlns:v="urn:schemas-microsoft-com:vml" Requires="v">
                <p:oleObj spid="_x0000_s5124" name="Equation" r:id="rId3" imgW="1587500" imgH="1435100" progId="Equation.3">
                  <p:embed/>
                </p:oleObj>
              </mc:Choice>
              <mc:Fallback>
                <p:oleObj name="Equation" r:id="rId3" imgW="1587500" imgH="1435100" progId="Equation.3">
                  <p:embed/>
                  <p:pic>
                    <p:nvPicPr>
                      <p:cNvPr id="0" name=""/>
                      <p:cNvPicPr/>
                      <p:nvPr/>
                    </p:nvPicPr>
                    <p:blipFill>
                      <a:blip r:embed="rId4"/>
                      <a:stretch>
                        <a:fillRect/>
                      </a:stretch>
                    </p:blipFill>
                    <p:spPr>
                      <a:xfrm>
                        <a:off x="2511425" y="430212"/>
                        <a:ext cx="4759325" cy="4378325"/>
                      </a:xfrm>
                      <a:prstGeom prst="rect">
                        <a:avLst/>
                      </a:prstGeom>
                    </p:spPr>
                  </p:pic>
                </p:oleObj>
              </mc:Fallback>
            </mc:AlternateContent>
          </a:graphicData>
        </a:graphic>
      </p:graphicFrame>
      <p:sp>
        <p:nvSpPr>
          <p:cNvPr id="4" name="Oval 3"/>
          <p:cNvSpPr/>
          <p:nvPr/>
        </p:nvSpPr>
        <p:spPr>
          <a:xfrm>
            <a:off x="285750" y="968375"/>
            <a:ext cx="1698625" cy="16510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Oval 4"/>
          <p:cNvSpPr/>
          <p:nvPr/>
        </p:nvSpPr>
        <p:spPr>
          <a:xfrm>
            <a:off x="809625" y="1476375"/>
            <a:ext cx="635000" cy="666750"/>
          </a:xfrm>
          <a:prstGeom prst="ellipse">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a:endCxn id="5" idx="0"/>
          </p:cNvCxnSpPr>
          <p:nvPr/>
        </p:nvCxnSpPr>
        <p:spPr>
          <a:xfrm flipV="1">
            <a:off x="1127125" y="1476375"/>
            <a:ext cx="0" cy="33337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a:endCxn id="4" idx="6"/>
          </p:cNvCxnSpPr>
          <p:nvPr/>
        </p:nvCxnSpPr>
        <p:spPr>
          <a:xfrm flipV="1">
            <a:off x="1127125" y="1793875"/>
            <a:ext cx="857250" cy="15875"/>
          </a:xfrm>
          <a:prstGeom prst="line">
            <a:avLst/>
          </a:prstGeom>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809625" y="1635125"/>
            <a:ext cx="317500" cy="369332"/>
          </a:xfrm>
          <a:prstGeom prst="rect">
            <a:avLst/>
          </a:prstGeom>
          <a:noFill/>
        </p:spPr>
        <p:txBody>
          <a:bodyPr wrap="square" rtlCol="0">
            <a:spAutoFit/>
          </a:bodyPr>
          <a:lstStyle/>
          <a:p>
            <a:r>
              <a:rPr lang="en-US" dirty="0" smtClean="0">
                <a:solidFill>
                  <a:srgbClr val="000000"/>
                </a:solidFill>
              </a:rPr>
              <a:t>r</a:t>
            </a:r>
            <a:endParaRPr lang="en-US" dirty="0">
              <a:solidFill>
                <a:srgbClr val="000000"/>
              </a:solidFill>
            </a:endParaRPr>
          </a:p>
        </p:txBody>
      </p:sp>
      <p:sp>
        <p:nvSpPr>
          <p:cNvPr id="11" name="TextBox 10"/>
          <p:cNvSpPr txBox="1"/>
          <p:nvPr/>
        </p:nvSpPr>
        <p:spPr>
          <a:xfrm>
            <a:off x="1476375" y="1444625"/>
            <a:ext cx="381000" cy="369332"/>
          </a:xfrm>
          <a:prstGeom prst="rect">
            <a:avLst/>
          </a:prstGeom>
          <a:noFill/>
        </p:spPr>
        <p:txBody>
          <a:bodyPr wrap="square" rtlCol="0">
            <a:spAutoFit/>
          </a:bodyPr>
          <a:lstStyle/>
          <a:p>
            <a:r>
              <a:rPr lang="en-US" dirty="0" smtClean="0"/>
              <a:t>6</a:t>
            </a:r>
            <a:endParaRPr lang="en-US" dirty="0"/>
          </a:p>
        </p:txBody>
      </p:sp>
      <p:sp>
        <p:nvSpPr>
          <p:cNvPr id="14" name="TextBox 13"/>
          <p:cNvSpPr txBox="1"/>
          <p:nvPr/>
        </p:nvSpPr>
        <p:spPr>
          <a:xfrm>
            <a:off x="492125" y="5191125"/>
            <a:ext cx="7921625" cy="369332"/>
          </a:xfrm>
          <a:prstGeom prst="rect">
            <a:avLst/>
          </a:prstGeom>
          <a:noFill/>
        </p:spPr>
        <p:txBody>
          <a:bodyPr wrap="square" rtlCol="0">
            <a:spAutoFit/>
          </a:bodyPr>
          <a:lstStyle/>
          <a:p>
            <a:r>
              <a:rPr lang="en-US" dirty="0" smtClean="0"/>
              <a:t>The cream </a:t>
            </a:r>
            <a:r>
              <a:rPr lang="en-US" dirty="0" err="1" smtClean="0"/>
              <a:t>centre</a:t>
            </a:r>
            <a:r>
              <a:rPr lang="en-US" dirty="0" smtClean="0"/>
              <a:t> has a radius of 3.5 cm</a:t>
            </a:r>
            <a:endParaRPr lang="en-US" dirty="0"/>
          </a:p>
        </p:txBody>
      </p:sp>
    </p:spTree>
    <p:extLst>
      <p:ext uri="{BB962C8B-B14F-4D97-AF65-F5344CB8AC3E}">
        <p14:creationId xmlns:p14="http://schemas.microsoft.com/office/powerpoint/2010/main" val="2525502653"/>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1528</TotalTime>
  <Words>374</Words>
  <Application>Microsoft Macintosh PowerPoint</Application>
  <PresentationFormat>On-screen Show (4:3)</PresentationFormat>
  <Paragraphs>32</Paragraphs>
  <Slides>14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Elemental</vt:lpstr>
      <vt:lpstr>Microsoft Equation</vt:lpstr>
      <vt:lpstr>7.8 Solving Problems Using Quadratic Models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Delta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7.8 Solving Problems Using Quadratic Models </dc:title>
  <dc:creator>SD37</dc:creator>
  <cp:lastModifiedBy>SD37</cp:lastModifiedBy>
  <cp:revision>10</cp:revision>
  <dcterms:created xsi:type="dcterms:W3CDTF">2015-06-09T21:21:38Z</dcterms:created>
  <dcterms:modified xsi:type="dcterms:W3CDTF">2015-06-10T22:50:07Z</dcterms:modified>
</cp:coreProperties>
</file>