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ppt/embeddings/Microsoft_Equation15.bin" ContentType="application/vnd.openxmlformats-officedocument.oleObject"/>
  <Override PartName="/ppt/embeddings/Microsoft_Equation16.bin" ContentType="application/vnd.openxmlformats-officedocument.oleObject"/>
  <Override PartName="/ppt/embeddings/Microsoft_Equation17.bin" ContentType="application/vnd.openxmlformats-officedocument.oleObject"/>
  <Override PartName="/ppt/embeddings/Microsoft_Equation18.bin" ContentType="application/vnd.openxmlformats-officedocument.oleObject"/>
  <Override PartName="/ppt/embeddings/Microsoft_Equation19.bin" ContentType="application/vnd.openxmlformats-officedocument.oleObject"/>
  <Override PartName="/ppt/embeddings/Microsoft_Equation2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Wednesday, June 10, 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Wednesday, June 10,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Wednesday, June 10,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Wednesday, June 10, 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Wednesday, June 10, 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Wednesday, June 10, 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Wednesday, June 10, 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Wednesday, June 10, 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Wednesday, June 10, 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Wednesday, June 10, 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Wednesday, June 10, 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Wednesday, June 10,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4.bin"/><Relationship Id="rId4" Type="http://schemas.openxmlformats.org/officeDocument/2006/relationships/image" Target="../media/image15.emf"/><Relationship Id="rId5" Type="http://schemas.openxmlformats.org/officeDocument/2006/relationships/oleObject" Target="../embeddings/Microsoft_Equation15.bin"/><Relationship Id="rId6" Type="http://schemas.openxmlformats.org/officeDocument/2006/relationships/image" Target="../media/image16.emf"/><Relationship Id="rId7" Type="http://schemas.openxmlformats.org/officeDocument/2006/relationships/oleObject" Target="../embeddings/Microsoft_Equation16.bin"/><Relationship Id="rId8" Type="http://schemas.openxmlformats.org/officeDocument/2006/relationships/image" Target="../media/image1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7.bin"/><Relationship Id="rId4" Type="http://schemas.openxmlformats.org/officeDocument/2006/relationships/image" Target="../media/image18.emf"/><Relationship Id="rId5" Type="http://schemas.openxmlformats.org/officeDocument/2006/relationships/oleObject" Target="../embeddings/Microsoft_Equation18.bin"/><Relationship Id="rId6" Type="http://schemas.openxmlformats.org/officeDocument/2006/relationships/image" Target="../media/image19.emf"/><Relationship Id="rId7" Type="http://schemas.openxmlformats.org/officeDocument/2006/relationships/oleObject" Target="../embeddings/Microsoft_Equation19.bin"/><Relationship Id="rId8" Type="http://schemas.openxmlformats.org/officeDocument/2006/relationships/image" Target="../media/image2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0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2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3.emf"/><Relationship Id="rId7" Type="http://schemas.openxmlformats.org/officeDocument/2006/relationships/oleObject" Target="../embeddings/Microsoft_Equation3.bin"/><Relationship Id="rId8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5.emf"/><Relationship Id="rId5" Type="http://schemas.openxmlformats.org/officeDocument/2006/relationships/oleObject" Target="../embeddings/Microsoft_Equation5.bin"/><Relationship Id="rId6" Type="http://schemas.openxmlformats.org/officeDocument/2006/relationships/image" Target="../media/image6.emf"/><Relationship Id="rId7" Type="http://schemas.openxmlformats.org/officeDocument/2006/relationships/oleObject" Target="../embeddings/Microsoft_Equation6.bin"/><Relationship Id="rId8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image" Target="../media/image10.emf"/><Relationship Id="rId5" Type="http://schemas.openxmlformats.org/officeDocument/2006/relationships/oleObject" Target="../embeddings/Microsoft_Equation10.bin"/><Relationship Id="rId6" Type="http://schemas.openxmlformats.org/officeDocument/2006/relationships/image" Target="../media/image11.emf"/><Relationship Id="rId7" Type="http://schemas.openxmlformats.org/officeDocument/2006/relationships/oleObject" Target="../embeddings/Microsoft_Equation11.bin"/><Relationship Id="rId8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2.bin"/><Relationship Id="rId4" Type="http://schemas.openxmlformats.org/officeDocument/2006/relationships/image" Target="../media/image13.emf"/><Relationship Id="rId5" Type="http://schemas.openxmlformats.org/officeDocument/2006/relationships/oleObject" Target="../embeddings/Microsoft_Equation13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7.5-7.8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75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5531088"/>
            <a:ext cx="7543800" cy="914400"/>
          </a:xfrm>
        </p:spPr>
        <p:txBody>
          <a:bodyPr/>
          <a:lstStyle/>
          <a:p>
            <a:r>
              <a:rPr lang="en-US" dirty="0" smtClean="0"/>
              <a:t>7.7 Solving using the quadratic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366" y="685801"/>
            <a:ext cx="7960234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800" dirty="0" smtClean="0"/>
              <a:t>Solving the following </a:t>
            </a:r>
            <a:r>
              <a:rPr lang="en-US" sz="2800" b="1" u="sng" dirty="0" smtClean="0"/>
              <a:t>using the quadratic formula</a:t>
            </a:r>
          </a:p>
          <a:p>
            <a:pPr marL="18288" indent="0">
              <a:buNone/>
            </a:pPr>
            <a:endParaRPr lang="en-US" sz="2800" b="1" u="sng" dirty="0"/>
          </a:p>
          <a:p>
            <a:pPr marL="18288" indent="0">
              <a:buNone/>
            </a:pPr>
            <a:endParaRPr lang="en-US" sz="2800" b="1" u="sng" dirty="0" smtClean="0"/>
          </a:p>
          <a:p>
            <a:pPr marL="18288" indent="0">
              <a:buNone/>
            </a:pPr>
            <a:endParaRPr lang="en-US" sz="2800" b="1" u="sng" dirty="0"/>
          </a:p>
          <a:p>
            <a:pPr marL="18288" indent="0">
              <a:buNone/>
            </a:pPr>
            <a:endParaRPr lang="en-US" sz="2800" b="1" u="sng" dirty="0" smtClean="0"/>
          </a:p>
          <a:p>
            <a:pPr marL="18288" indent="0">
              <a:buNone/>
            </a:pPr>
            <a:endParaRPr lang="en-US" sz="2800" b="1" u="sng" dirty="0"/>
          </a:p>
          <a:p>
            <a:pPr marL="18288" indent="0"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501251" y="4154488"/>
            <a:ext cx="2980387" cy="7223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2013" y="1728788"/>
            <a:ext cx="3921125" cy="720725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9366" y="1728788"/>
            <a:ext cx="3797809" cy="7207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164312"/>
              </p:ext>
            </p:extLst>
          </p:nvPr>
        </p:nvGraphicFramePr>
        <p:xfrm>
          <a:off x="417513" y="1674813"/>
          <a:ext cx="36496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3" imgW="1028700" imgH="203200" progId="Equation.3">
                  <p:embed/>
                </p:oleObj>
              </mc:Choice>
              <mc:Fallback>
                <p:oleObj name="Equation" r:id="rId3" imgW="1028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7513" y="1674813"/>
                        <a:ext cx="3649662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495715"/>
              </p:ext>
            </p:extLst>
          </p:nvPr>
        </p:nvGraphicFramePr>
        <p:xfrm>
          <a:off x="2687638" y="4154488"/>
          <a:ext cx="27940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5" imgW="787400" imgH="203200" progId="Equation.3">
                  <p:embed/>
                </p:oleObj>
              </mc:Choice>
              <mc:Fallback>
                <p:oleObj name="Equation" r:id="rId5" imgW="787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87638" y="4154488"/>
                        <a:ext cx="2794000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53374"/>
              </p:ext>
            </p:extLst>
          </p:nvPr>
        </p:nvGraphicFramePr>
        <p:xfrm>
          <a:off x="4762500" y="1728788"/>
          <a:ext cx="37401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7" imgW="1054100" imgH="203200" progId="Equation.3">
                  <p:embed/>
                </p:oleObj>
              </mc:Choice>
              <mc:Fallback>
                <p:oleObj name="Equation" r:id="rId7" imgW="1054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2500" y="1728788"/>
                        <a:ext cx="3740150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0935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94100"/>
            <a:ext cx="6453581" cy="32639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721171" cy="24495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74443" y="1658937"/>
            <a:ext cx="6069557" cy="2492375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053870"/>
              </p:ext>
            </p:extLst>
          </p:nvPr>
        </p:nvGraphicFramePr>
        <p:xfrm>
          <a:off x="0" y="0"/>
          <a:ext cx="5721171" cy="223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3" imgW="2311400" imgH="901700" progId="Equation.3">
                  <p:embed/>
                </p:oleObj>
              </mc:Choice>
              <mc:Fallback>
                <p:oleObj name="Equation" r:id="rId3" imgW="2311400" imgH="901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5721171" cy="223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641546"/>
              </p:ext>
            </p:extLst>
          </p:nvPr>
        </p:nvGraphicFramePr>
        <p:xfrm>
          <a:off x="3074443" y="1593850"/>
          <a:ext cx="6148886" cy="249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5" imgW="2222500" imgH="901700" progId="Equation.3">
                  <p:embed/>
                </p:oleObj>
              </mc:Choice>
              <mc:Fallback>
                <p:oleObj name="Equation" r:id="rId5" imgW="2222500" imgH="901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4443" y="1593850"/>
                        <a:ext cx="6148886" cy="2493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432508"/>
              </p:ext>
            </p:extLst>
          </p:nvPr>
        </p:nvGraphicFramePr>
        <p:xfrm>
          <a:off x="94056" y="3594100"/>
          <a:ext cx="6359525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7" imgW="2298700" imgH="1181100" progId="Equation.3">
                  <p:embed/>
                </p:oleObj>
              </mc:Choice>
              <mc:Fallback>
                <p:oleObj name="Equation" r:id="rId7" imgW="2298700" imgH="1181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056" y="3594100"/>
                        <a:ext cx="6359525" cy="326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06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2404" y="685801"/>
            <a:ext cx="8037196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800" dirty="0" smtClean="0"/>
              <a:t>The sum of two numbers is 83 and the product is 1632.  What are the two numbers?</a:t>
            </a:r>
          </a:p>
          <a:p>
            <a:pPr marL="18288" indent="0">
              <a:buNone/>
            </a:pPr>
            <a:endParaRPr lang="en-US" sz="2800" dirty="0"/>
          </a:p>
          <a:p>
            <a:pPr marL="18288" indent="0">
              <a:buNone/>
            </a:pPr>
            <a:endParaRPr lang="en-US" sz="2800" dirty="0" smtClean="0"/>
          </a:p>
          <a:p>
            <a:pPr marL="18288" indent="0">
              <a:buNone/>
            </a:pPr>
            <a:endParaRPr lang="en-US" sz="2800" dirty="0"/>
          </a:p>
          <a:p>
            <a:pPr marL="18288" indent="0">
              <a:buNone/>
            </a:pPr>
            <a:endParaRPr lang="en-US" sz="2800" dirty="0" smtClean="0"/>
          </a:p>
          <a:p>
            <a:pPr marL="18288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7.8 Problem solving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6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62295" y="1285875"/>
            <a:ext cx="4681705" cy="5381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8037196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800" dirty="0" smtClean="0"/>
              <a:t>The sum of two numbers is 83 and the product is 1632.  What are the two numbers?</a:t>
            </a:r>
          </a:p>
          <a:p>
            <a:pPr marL="18288" indent="0">
              <a:buNone/>
            </a:pPr>
            <a:endParaRPr lang="en-US" sz="2800" dirty="0"/>
          </a:p>
          <a:p>
            <a:pPr marL="18288" indent="0">
              <a:buNone/>
            </a:pPr>
            <a:r>
              <a:rPr lang="en-US" sz="2800" dirty="0" smtClean="0"/>
              <a:t>Let the first number be </a:t>
            </a:r>
            <a:r>
              <a:rPr lang="en-US" sz="2800" i="1" dirty="0" smtClean="0"/>
              <a:t>x</a:t>
            </a:r>
            <a:endParaRPr lang="en-US" sz="2800" dirty="0" smtClean="0"/>
          </a:p>
          <a:p>
            <a:pPr marL="18288" indent="0">
              <a:buNone/>
            </a:pPr>
            <a:r>
              <a:rPr lang="en-US" sz="2800" dirty="0" smtClean="0"/>
              <a:t>Let the second number be y</a:t>
            </a:r>
            <a:endParaRPr lang="en-US" sz="2800" dirty="0"/>
          </a:p>
          <a:p>
            <a:pPr marL="18288" indent="0">
              <a:buNone/>
            </a:pPr>
            <a:endParaRPr lang="en-US" sz="2800" dirty="0" smtClean="0"/>
          </a:p>
          <a:p>
            <a:pPr marL="18288" indent="0">
              <a:buNone/>
            </a:pP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627715"/>
              </p:ext>
            </p:extLst>
          </p:nvPr>
        </p:nvGraphicFramePr>
        <p:xfrm>
          <a:off x="4462295" y="1285875"/>
          <a:ext cx="4681705" cy="526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3" imgW="1828800" imgH="2057400" progId="Equation.3">
                  <p:embed/>
                </p:oleObj>
              </mc:Choice>
              <mc:Fallback>
                <p:oleObj name="Equation" r:id="rId3" imgW="1828800" imgH="2057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2295" y="1285875"/>
                        <a:ext cx="4681705" cy="5264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5125" y="3657599"/>
            <a:ext cx="3825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numbers are 51 and 32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685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60600" y="4154488"/>
            <a:ext cx="3649663" cy="7223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72013" y="1728788"/>
            <a:ext cx="3921125" cy="720725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2577" y="1728788"/>
            <a:ext cx="3379730" cy="7207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4807" y="685801"/>
            <a:ext cx="8311853" cy="4190999"/>
          </a:xfrm>
        </p:spPr>
        <p:txBody>
          <a:bodyPr/>
          <a:lstStyle/>
          <a:p>
            <a:r>
              <a:rPr lang="en-US" dirty="0" smtClean="0"/>
              <a:t>Solve the following </a:t>
            </a:r>
            <a:r>
              <a:rPr lang="en-US" b="1" u="sng" dirty="0" smtClean="0"/>
              <a:t>by factoring</a:t>
            </a:r>
          </a:p>
          <a:p>
            <a:pPr marL="18288" indent="0">
              <a:buNone/>
            </a:pPr>
            <a:endParaRPr lang="en-US" b="1" u="sng" dirty="0"/>
          </a:p>
          <a:p>
            <a:pPr marL="18288" indent="0">
              <a:buNone/>
            </a:pPr>
            <a:endParaRPr lang="en-US" b="1" u="sng" dirty="0" smtClean="0"/>
          </a:p>
          <a:p>
            <a:pPr marL="18288" indent="0">
              <a:buNone/>
            </a:pPr>
            <a:endParaRPr lang="en-US" b="1" u="sng" dirty="0"/>
          </a:p>
          <a:p>
            <a:pPr marL="18288" indent="0">
              <a:buNone/>
            </a:pPr>
            <a:endParaRPr lang="en-US" b="1" u="sng" dirty="0" smtClean="0"/>
          </a:p>
          <a:p>
            <a:pPr marL="18288" indent="0">
              <a:buNone/>
            </a:pPr>
            <a:endParaRPr lang="en-US" b="1" u="sng" dirty="0"/>
          </a:p>
          <a:p>
            <a:pPr marL="18288" indent="0">
              <a:buNone/>
            </a:pPr>
            <a:endParaRPr lang="en-US" b="1" u="sng" dirty="0" smtClean="0"/>
          </a:p>
          <a:p>
            <a:pPr marL="18288" indent="0">
              <a:buNone/>
            </a:pPr>
            <a:endParaRPr lang="en-US" b="1" u="sng" dirty="0"/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434876"/>
            <a:ext cx="7543800" cy="914400"/>
          </a:xfrm>
        </p:spPr>
        <p:txBody>
          <a:bodyPr/>
          <a:lstStyle/>
          <a:p>
            <a:r>
              <a:rPr lang="en-US" dirty="0" smtClean="0"/>
              <a:t>7.5 Solve by Factoring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362622"/>
              </p:ext>
            </p:extLst>
          </p:nvPr>
        </p:nvGraphicFramePr>
        <p:xfrm>
          <a:off x="552577" y="1674208"/>
          <a:ext cx="3379730" cy="721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952500" imgH="203200" progId="Equation.3">
                  <p:embed/>
                </p:oleObj>
              </mc:Choice>
              <mc:Fallback>
                <p:oleObj name="Equation" r:id="rId3" imgW="952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577" y="1674208"/>
                        <a:ext cx="3379730" cy="721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357049"/>
              </p:ext>
            </p:extLst>
          </p:nvPr>
        </p:nvGraphicFramePr>
        <p:xfrm>
          <a:off x="2260600" y="4154488"/>
          <a:ext cx="36496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5" imgW="1028700" imgH="203200" progId="Equation.3">
                  <p:embed/>
                </p:oleObj>
              </mc:Choice>
              <mc:Fallback>
                <p:oleObj name="Equation" r:id="rId5" imgW="1028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0600" y="4154488"/>
                        <a:ext cx="3649663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414259"/>
              </p:ext>
            </p:extLst>
          </p:nvPr>
        </p:nvGraphicFramePr>
        <p:xfrm>
          <a:off x="4672013" y="1728788"/>
          <a:ext cx="39211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7" imgW="1104900" imgH="203200" progId="Equation.3">
                  <p:embed/>
                </p:oleObj>
              </mc:Choice>
              <mc:Fallback>
                <p:oleObj name="Equation" r:id="rId7" imgW="1104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72013" y="1728788"/>
                        <a:ext cx="3921125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672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78039" y="2828633"/>
            <a:ext cx="4145868" cy="391824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75301" y="0"/>
            <a:ext cx="3568700" cy="3490911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05172"/>
            <a:ext cx="2889250" cy="28955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301225"/>
              </p:ext>
            </p:extLst>
          </p:nvPr>
        </p:nvGraphicFramePr>
        <p:xfrm>
          <a:off x="0" y="112910"/>
          <a:ext cx="2889250" cy="2887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3" imgW="1117600" imgH="1117600" progId="Equation.3">
                  <p:embed/>
                </p:oleObj>
              </mc:Choice>
              <mc:Fallback>
                <p:oleObj name="Equation" r:id="rId3" imgW="1117600" imgH="1117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12910"/>
                        <a:ext cx="2889250" cy="2887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793859"/>
              </p:ext>
            </p:extLst>
          </p:nvPr>
        </p:nvGraphicFramePr>
        <p:xfrm>
          <a:off x="2078038" y="2781300"/>
          <a:ext cx="4159250" cy="402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5" imgW="1638300" imgH="1587500" progId="Equation.3">
                  <p:embed/>
                </p:oleObj>
              </mc:Choice>
              <mc:Fallback>
                <p:oleObj name="Equation" r:id="rId5" imgW="1638300" imgH="158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8038" y="2781300"/>
                        <a:ext cx="4159250" cy="402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097653"/>
              </p:ext>
            </p:extLst>
          </p:nvPr>
        </p:nvGraphicFramePr>
        <p:xfrm>
          <a:off x="5575300" y="112713"/>
          <a:ext cx="3659188" cy="323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7" imgW="1320800" imgH="1168400" progId="Equation.3">
                  <p:embed/>
                </p:oleObj>
              </mc:Choice>
              <mc:Fallback>
                <p:oleObj name="Equation" r:id="rId7" imgW="1320800" imgH="1168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75300" y="112713"/>
                        <a:ext cx="3659188" cy="323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6138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048" y="885214"/>
            <a:ext cx="7907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graph of a quadratic function has x-intercepts at -5 and 7.  Write the equation of the line in standard form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0888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3625" y="3406775"/>
            <a:ext cx="3635375" cy="10826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4048" y="885214"/>
            <a:ext cx="7907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graph of a quadratic function has x-intercepts at -5 and 7.  Write the equation of the line in standard form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354924"/>
              </p:ext>
            </p:extLst>
          </p:nvPr>
        </p:nvGraphicFramePr>
        <p:xfrm>
          <a:off x="2551113" y="3406775"/>
          <a:ext cx="3217862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3" imgW="1244600" imgH="419100" progId="Equation.3">
                  <p:embed/>
                </p:oleObj>
              </mc:Choice>
              <mc:Fallback>
                <p:oleObj name="Equation" r:id="rId3" imgW="12446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1113" y="3406775"/>
                        <a:ext cx="3217862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8917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12275" y="685801"/>
            <a:ext cx="4157049" cy="661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289" y="685801"/>
            <a:ext cx="7806311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800" dirty="0" smtClean="0"/>
              <a:t>Sketch the graph of </a:t>
            </a:r>
          </a:p>
          <a:p>
            <a:pPr marL="18288" indent="0">
              <a:buNone/>
            </a:pPr>
            <a:r>
              <a:rPr lang="en-US" sz="2800" dirty="0" smtClean="0"/>
              <a:t>State the domain and range</a:t>
            </a:r>
          </a:p>
          <a:p>
            <a:pPr marL="18288" indent="0">
              <a:buNone/>
            </a:pPr>
            <a:endParaRPr lang="en-US" sz="2800" dirty="0"/>
          </a:p>
          <a:p>
            <a:pPr marL="18288" indent="0">
              <a:buNone/>
            </a:pPr>
            <a:endParaRPr lang="en-US" sz="2800" dirty="0" smtClean="0"/>
          </a:p>
          <a:p>
            <a:pPr marL="18288" indent="0">
              <a:buNone/>
            </a:pPr>
            <a:endParaRPr lang="en-US" sz="2800" dirty="0"/>
          </a:p>
          <a:p>
            <a:pPr marL="18288" indent="0">
              <a:buNone/>
            </a:pPr>
            <a:endParaRPr lang="en-US" sz="2800" dirty="0" smtClean="0"/>
          </a:p>
          <a:p>
            <a:pPr marL="18288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7.6 Vertex Form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303184"/>
              </p:ext>
            </p:extLst>
          </p:nvPr>
        </p:nvGraphicFramePr>
        <p:xfrm>
          <a:off x="3603625" y="611188"/>
          <a:ext cx="4373563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3" imgW="1282700" imgH="228600" progId="Equation.3">
                  <p:embed/>
                </p:oleObj>
              </mc:Choice>
              <mc:Fallback>
                <p:oleObj name="Equation" r:id="rId3" imgW="1282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3625" y="611188"/>
                        <a:ext cx="4373563" cy="77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656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25625" y="3352801"/>
            <a:ext cx="2201863" cy="5572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76450" y="2325688"/>
            <a:ext cx="1257300" cy="4921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12275" y="685801"/>
            <a:ext cx="4157049" cy="661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332" y="860426"/>
            <a:ext cx="7806311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800" dirty="0" smtClean="0"/>
              <a:t>Sketch the graph of </a:t>
            </a:r>
          </a:p>
          <a:p>
            <a:pPr marL="18288" indent="0">
              <a:buNone/>
            </a:pPr>
            <a:r>
              <a:rPr lang="en-US" sz="2800" dirty="0" smtClean="0"/>
              <a:t>State the domain and range</a:t>
            </a:r>
          </a:p>
          <a:p>
            <a:pPr marL="18288" indent="0">
              <a:buNone/>
            </a:pPr>
            <a:endParaRPr lang="en-US" sz="2800" dirty="0"/>
          </a:p>
          <a:p>
            <a:pPr marL="18288" indent="0">
              <a:buNone/>
            </a:pPr>
            <a:r>
              <a:rPr lang="en-US" sz="2800" dirty="0" smtClean="0"/>
              <a:t>Domain </a:t>
            </a:r>
          </a:p>
          <a:p>
            <a:pPr marL="18288" indent="0">
              <a:buNone/>
            </a:pPr>
            <a:endParaRPr lang="en-US" sz="2800" dirty="0"/>
          </a:p>
          <a:p>
            <a:pPr marL="18288" indent="0">
              <a:buNone/>
            </a:pPr>
            <a:r>
              <a:rPr lang="en-US" sz="2800" dirty="0" smtClean="0"/>
              <a:t>Range</a:t>
            </a:r>
          </a:p>
          <a:p>
            <a:pPr marL="18288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7.6 Vertex Form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908525"/>
              </p:ext>
            </p:extLst>
          </p:nvPr>
        </p:nvGraphicFramePr>
        <p:xfrm>
          <a:off x="3603625" y="611188"/>
          <a:ext cx="4373563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3" imgW="1282700" imgH="228600" progId="Equation.3">
                  <p:embed/>
                </p:oleObj>
              </mc:Choice>
              <mc:Fallback>
                <p:oleObj name="Equation" r:id="rId3" imgW="1282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3625" y="611188"/>
                        <a:ext cx="4373563" cy="77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3281"/>
              </p:ext>
            </p:extLst>
          </p:nvPr>
        </p:nvGraphicFramePr>
        <p:xfrm>
          <a:off x="2076450" y="2325688"/>
          <a:ext cx="10842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5" imgW="419100" imgH="190500" progId="Equation.3">
                  <p:embed/>
                </p:oleObj>
              </mc:Choice>
              <mc:Fallback>
                <p:oleObj name="Equation" r:id="rId5" imgW="4191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6450" y="2325688"/>
                        <a:ext cx="1084263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875644"/>
              </p:ext>
            </p:extLst>
          </p:nvPr>
        </p:nvGraphicFramePr>
        <p:xfrm>
          <a:off x="1825625" y="3352801"/>
          <a:ext cx="22018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7" imgW="850900" imgH="215900" progId="Equation.3">
                  <p:embed/>
                </p:oleObj>
              </mc:Choice>
              <mc:Fallback>
                <p:oleObj name="Equation" r:id="rId7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25625" y="3352801"/>
                        <a:ext cx="2201863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8534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885" y="577313"/>
            <a:ext cx="8138689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Determine the equation of the parabola given the following</a:t>
            </a:r>
          </a:p>
          <a:p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Vertex at (2, -1) and (4, 3) is a point on the curve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endParaRPr lang="en-US" sz="2800" dirty="0" smtClean="0"/>
          </a:p>
          <a:p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Vertex at (2, -1) and (3, -3) is a point on the curve</a:t>
            </a:r>
            <a:endParaRPr lang="en-US" sz="2800" dirty="0"/>
          </a:p>
          <a:p>
            <a:pPr marL="342900" indent="-342900">
              <a:buFont typeface="+mj-lt"/>
              <a:buAutoNum type="arabicPeriod"/>
            </a:pP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058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98675" y="4508500"/>
            <a:ext cx="2489200" cy="18240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73250" y="1935163"/>
            <a:ext cx="2540000" cy="21447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0885" y="577313"/>
            <a:ext cx="81386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Determine the equation of the parabola given the following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Vertex at (2, -1) and (4, 3) is a point on the curve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Vertex at (2, -1) and (3, -3) is a point on the curve</a:t>
            </a:r>
            <a:endParaRPr lang="en-US" sz="2800" dirty="0"/>
          </a:p>
          <a:p>
            <a:endParaRPr lang="en-US" sz="28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662845"/>
              </p:ext>
            </p:extLst>
          </p:nvPr>
        </p:nvGraphicFramePr>
        <p:xfrm>
          <a:off x="2109788" y="1914525"/>
          <a:ext cx="2036762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3" imgW="1181100" imgH="1193800" progId="Equation.3">
                  <p:embed/>
                </p:oleObj>
              </mc:Choice>
              <mc:Fallback>
                <p:oleObj name="Equation" r:id="rId3" imgW="1181100" imgH="119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9788" y="1914525"/>
                        <a:ext cx="2036762" cy="205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03452"/>
              </p:ext>
            </p:extLst>
          </p:nvPr>
        </p:nvGraphicFramePr>
        <p:xfrm>
          <a:off x="2036763" y="4495800"/>
          <a:ext cx="2443162" cy="18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5" imgW="1257300" imgH="952500" progId="Equation.3">
                  <p:embed/>
                </p:oleObj>
              </mc:Choice>
              <mc:Fallback>
                <p:oleObj name="Equation" r:id="rId5" imgW="1257300" imgH="952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36763" y="4495800"/>
                        <a:ext cx="2443162" cy="184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458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1272</TotalTime>
  <Words>261</Words>
  <Application>Microsoft Macintosh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Elemental</vt:lpstr>
      <vt:lpstr>Microsoft Equation</vt:lpstr>
      <vt:lpstr>7.5-7.8 Review</vt:lpstr>
      <vt:lpstr>7.5 Solve by Factoring</vt:lpstr>
      <vt:lpstr>PowerPoint Presentation</vt:lpstr>
      <vt:lpstr>PowerPoint Presentation</vt:lpstr>
      <vt:lpstr>PowerPoint Presentation</vt:lpstr>
      <vt:lpstr>7.6 Vertex Form</vt:lpstr>
      <vt:lpstr>7.6 Vertex Form</vt:lpstr>
      <vt:lpstr>PowerPoint Presentation</vt:lpstr>
      <vt:lpstr>PowerPoint Presentation</vt:lpstr>
      <vt:lpstr>7.7 Solving using the quadratic formula</vt:lpstr>
      <vt:lpstr>PowerPoint Presentation</vt:lpstr>
      <vt:lpstr>7.8 Problem solving</vt:lpstr>
      <vt:lpstr>PowerPoint Presentation</vt:lpstr>
    </vt:vector>
  </TitlesOfParts>
  <Company>Delta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7.5-7.8 Review</dc:title>
  <dc:creator>SD37</dc:creator>
  <cp:lastModifiedBy>SD37</cp:lastModifiedBy>
  <cp:revision>7</cp:revision>
  <dcterms:created xsi:type="dcterms:W3CDTF">2015-06-10T23:36:30Z</dcterms:created>
  <dcterms:modified xsi:type="dcterms:W3CDTF">2015-06-11T20:49:03Z</dcterms:modified>
</cp:coreProperties>
</file>